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7" r:id="rId3"/>
    <p:sldId id="258" r:id="rId4"/>
    <p:sldId id="257" r:id="rId5"/>
    <p:sldId id="259" r:id="rId6"/>
    <p:sldId id="266" r:id="rId7"/>
    <p:sldId id="260" r:id="rId8"/>
    <p:sldId id="261" r:id="rId9"/>
    <p:sldId id="262" r:id="rId10"/>
    <p:sldId id="265" r:id="rId11"/>
    <p:sldId id="264"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in Rosenstam" userId="8df91d56-4fbd-4f59-b063-cf84610fa484" providerId="ADAL" clId="{FC551BC6-0B4C-4AB6-9FA0-88E586CF900E}"/>
    <pc:docChg chg="modSld">
      <pc:chgData name="Robin Rosenstam" userId="8df91d56-4fbd-4f59-b063-cf84610fa484" providerId="ADAL" clId="{FC551BC6-0B4C-4AB6-9FA0-88E586CF900E}" dt="2024-02-16T10:30:20.122" v="7" actId="14100"/>
      <pc:docMkLst>
        <pc:docMk/>
      </pc:docMkLst>
      <pc:sldChg chg="modSp mod">
        <pc:chgData name="Robin Rosenstam" userId="8df91d56-4fbd-4f59-b063-cf84610fa484" providerId="ADAL" clId="{FC551BC6-0B4C-4AB6-9FA0-88E586CF900E}" dt="2024-02-16T10:30:20.122" v="7" actId="14100"/>
        <pc:sldMkLst>
          <pc:docMk/>
          <pc:sldMk cId="1553417370" sldId="256"/>
        </pc:sldMkLst>
        <pc:spChg chg="mod">
          <ac:chgData name="Robin Rosenstam" userId="8df91d56-4fbd-4f59-b063-cf84610fa484" providerId="ADAL" clId="{FC551BC6-0B4C-4AB6-9FA0-88E586CF900E}" dt="2024-02-16T10:30:03.033" v="4" actId="14100"/>
          <ac:spMkLst>
            <pc:docMk/>
            <pc:sldMk cId="1553417370" sldId="256"/>
            <ac:spMk id="2" creationId="{20486159-42C9-C957-A434-65C5599616E7}"/>
          </ac:spMkLst>
        </pc:spChg>
        <pc:picChg chg="mod">
          <ac:chgData name="Robin Rosenstam" userId="8df91d56-4fbd-4f59-b063-cf84610fa484" providerId="ADAL" clId="{FC551BC6-0B4C-4AB6-9FA0-88E586CF900E}" dt="2024-02-16T10:30:20.122" v="7" actId="14100"/>
          <ac:picMkLst>
            <pc:docMk/>
            <pc:sldMk cId="1553417370" sldId="256"/>
            <ac:picMk id="5" creationId="{D2721D17-6244-99F5-29E2-5D736A99F06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8EE70D64-16BF-4473-ABBA-DDE4B7D48798}" type="datetimeFigureOut">
              <a:rPr lang="sv-SE" smtClean="0"/>
              <a:t>2024-02-16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395286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8EE70D64-16BF-4473-ABBA-DDE4B7D48798}" type="datetimeFigureOut">
              <a:rPr lang="sv-SE" smtClean="0"/>
              <a:t>2024-02-16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79039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8EE70D64-16BF-4473-ABBA-DDE4B7D48798}" type="datetimeFigureOut">
              <a:rPr lang="sv-SE" smtClean="0"/>
              <a:t>2024-02-16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17343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8EE70D64-16BF-4473-ABBA-DDE4B7D48798}" type="datetimeFigureOut">
              <a:rPr lang="sv-SE" smtClean="0"/>
              <a:t>2024-02-16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283242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8EE70D64-16BF-4473-ABBA-DDE4B7D48798}" type="datetimeFigureOut">
              <a:rPr lang="sv-SE" smtClean="0"/>
              <a:t>2024-02-16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424071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8EE70D64-16BF-4473-ABBA-DDE4B7D48798}" type="datetimeFigureOut">
              <a:rPr lang="sv-SE" smtClean="0"/>
              <a:t>2024-02-16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29273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8EE70D64-16BF-4473-ABBA-DDE4B7D48798}" type="datetimeFigureOut">
              <a:rPr lang="sv-SE" smtClean="0"/>
              <a:t>2024-02-16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242236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8EE70D64-16BF-4473-ABBA-DDE4B7D48798}" type="datetimeFigureOut">
              <a:rPr lang="sv-SE" smtClean="0"/>
              <a:t>2024-02-16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1574513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70D64-16BF-4473-ABBA-DDE4B7D48798}" type="datetimeFigureOut">
              <a:rPr lang="sv-SE" smtClean="0"/>
              <a:t>2024-02-16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2134654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8EE70D64-16BF-4473-ABBA-DDE4B7D48798}" type="datetimeFigureOut">
              <a:rPr lang="sv-SE" smtClean="0"/>
              <a:t>2024-02-16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314014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8EE70D64-16BF-4473-ABBA-DDE4B7D48798}" type="datetimeFigureOut">
              <a:rPr lang="sv-SE" smtClean="0"/>
              <a:t>2024-02-16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FDE4898-98CA-47ED-AD71-02D756EA3C4F}" type="slidenum">
              <a:rPr lang="sv-SE" smtClean="0"/>
              <a:t>‹#›</a:t>
            </a:fld>
            <a:endParaRPr lang="sv-SE"/>
          </a:p>
        </p:txBody>
      </p:sp>
    </p:spTree>
    <p:extLst>
      <p:ext uri="{BB962C8B-B14F-4D97-AF65-F5344CB8AC3E}">
        <p14:creationId xmlns:p14="http://schemas.microsoft.com/office/powerpoint/2010/main" val="3578300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70D64-16BF-4473-ABBA-DDE4B7D48798}" type="datetimeFigureOut">
              <a:rPr lang="sv-SE" smtClean="0"/>
              <a:t>2024-02-16</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E4898-98CA-47ED-AD71-02D756EA3C4F}" type="slidenum">
              <a:rPr lang="sv-SE" smtClean="0"/>
              <a:t>‹#›</a:t>
            </a:fld>
            <a:endParaRPr lang="sv-SE"/>
          </a:p>
        </p:txBody>
      </p:sp>
    </p:spTree>
    <p:extLst>
      <p:ext uri="{BB962C8B-B14F-4D97-AF65-F5344CB8AC3E}">
        <p14:creationId xmlns:p14="http://schemas.microsoft.com/office/powerpoint/2010/main" val="3595107882"/>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hyperlink" Target="http://www.menti.com/" TargetMode="Externa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486159-42C9-C957-A434-65C5599616E7}"/>
              </a:ext>
            </a:extLst>
          </p:cNvPr>
          <p:cNvSpPr>
            <a:spLocks noGrp="1"/>
          </p:cNvSpPr>
          <p:nvPr>
            <p:ph type="ctrTitle"/>
          </p:nvPr>
        </p:nvSpPr>
        <p:spPr>
          <a:xfrm>
            <a:off x="6590581" y="1783959"/>
            <a:ext cx="4961339" cy="2889114"/>
          </a:xfrm>
        </p:spPr>
        <p:txBody>
          <a:bodyPr anchor="b">
            <a:normAutofit/>
          </a:bodyPr>
          <a:lstStyle/>
          <a:p>
            <a:pPr algn="l"/>
            <a:r>
              <a:rPr lang="sv-SE" sz="5400" dirty="0"/>
              <a:t>IK Viljan F15-17 </a:t>
            </a:r>
          </a:p>
        </p:txBody>
      </p:sp>
      <p:sp>
        <p:nvSpPr>
          <p:cNvPr id="3" name="Underrubrik 2">
            <a:extLst>
              <a:ext uri="{FF2B5EF4-FFF2-40B4-BE49-F238E27FC236}">
                <a16:creationId xmlns:a16="http://schemas.microsoft.com/office/drawing/2014/main" id="{BE95D3F7-F4CE-FB2D-D332-16C670551AEA}"/>
              </a:ext>
            </a:extLst>
          </p:cNvPr>
          <p:cNvSpPr>
            <a:spLocks noGrp="1"/>
          </p:cNvSpPr>
          <p:nvPr>
            <p:ph type="subTitle" idx="1"/>
          </p:nvPr>
        </p:nvSpPr>
        <p:spPr>
          <a:xfrm>
            <a:off x="7464612" y="4750893"/>
            <a:ext cx="4087305" cy="1147863"/>
          </a:xfrm>
        </p:spPr>
        <p:txBody>
          <a:bodyPr anchor="t">
            <a:normAutofit/>
          </a:bodyPr>
          <a:lstStyle/>
          <a:p>
            <a:pPr algn="l"/>
            <a:r>
              <a:rPr lang="sv-SE" sz="2000" dirty="0"/>
              <a:t>Säsongen 2024</a:t>
            </a:r>
          </a:p>
        </p:txBody>
      </p:sp>
      <p:pic>
        <p:nvPicPr>
          <p:cNvPr id="5" name="Bildobjekt 4">
            <a:extLst>
              <a:ext uri="{FF2B5EF4-FFF2-40B4-BE49-F238E27FC236}">
                <a16:creationId xmlns:a16="http://schemas.microsoft.com/office/drawing/2014/main" id="{D2721D17-6244-99F5-29E2-5D736A99F06B}"/>
              </a:ext>
            </a:extLst>
          </p:cNvPr>
          <p:cNvPicPr>
            <a:picLocks noChangeAspect="1"/>
          </p:cNvPicPr>
          <p:nvPr/>
        </p:nvPicPr>
        <p:blipFill rotWithShape="1">
          <a:blip r:embed="rId2">
            <a:extLst>
              <a:ext uri="{28A0092B-C50C-407E-A947-70E740481C1C}">
                <a14:useLocalDpi xmlns:a14="http://schemas.microsoft.com/office/drawing/2010/main" val="0"/>
              </a:ext>
            </a:extLst>
          </a:blip>
          <a:srcRect t="6891" r="1" b="8221"/>
          <a:stretch/>
        </p:blipFill>
        <p:spPr>
          <a:xfrm>
            <a:off x="2" y="9"/>
            <a:ext cx="3925017" cy="3829799"/>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553417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a:extLst>
              <a:ext uri="{FF2B5EF4-FFF2-40B4-BE49-F238E27FC236}">
                <a16:creationId xmlns:a16="http://schemas.microsoft.com/office/drawing/2014/main" id="{C2204143-3D7E-D6EC-8D40-C5F29A4B1186}"/>
              </a:ext>
            </a:extLst>
          </p:cNvPr>
          <p:cNvSpPr txBox="1"/>
          <p:nvPr/>
        </p:nvSpPr>
        <p:spPr>
          <a:xfrm>
            <a:off x="1925216" y="578499"/>
            <a:ext cx="8341567" cy="707886"/>
          </a:xfrm>
          <a:prstGeom prst="rect">
            <a:avLst/>
          </a:prstGeom>
          <a:noFill/>
        </p:spPr>
        <p:txBody>
          <a:bodyPr wrap="square" rtlCol="0">
            <a:spAutoFit/>
          </a:bodyPr>
          <a:lstStyle/>
          <a:p>
            <a:pPr algn="ctr"/>
            <a:r>
              <a:rPr lang="sv-SE" sz="4000" b="1" dirty="0"/>
              <a:t>Personliga och sportsliga utmaningar. </a:t>
            </a:r>
          </a:p>
        </p:txBody>
      </p:sp>
      <p:sp>
        <p:nvSpPr>
          <p:cNvPr id="6" name="textruta 5">
            <a:extLst>
              <a:ext uri="{FF2B5EF4-FFF2-40B4-BE49-F238E27FC236}">
                <a16:creationId xmlns:a16="http://schemas.microsoft.com/office/drawing/2014/main" id="{B54438A2-7D10-B903-590F-F56CA0630BF1}"/>
              </a:ext>
            </a:extLst>
          </p:cNvPr>
          <p:cNvSpPr txBox="1"/>
          <p:nvPr/>
        </p:nvSpPr>
        <p:spPr>
          <a:xfrm>
            <a:off x="1460242" y="1581541"/>
            <a:ext cx="8806541" cy="369332"/>
          </a:xfrm>
          <a:prstGeom prst="rect">
            <a:avLst/>
          </a:prstGeom>
          <a:noFill/>
        </p:spPr>
        <p:txBody>
          <a:bodyPr wrap="square" rtlCol="0">
            <a:spAutoFit/>
          </a:bodyPr>
          <a:lstStyle/>
          <a:p>
            <a:pPr algn="ctr"/>
            <a:r>
              <a:rPr lang="sv-SE" dirty="0"/>
              <a:t>Hur ska vi göra det då? </a:t>
            </a:r>
          </a:p>
        </p:txBody>
      </p:sp>
      <p:sp>
        <p:nvSpPr>
          <p:cNvPr id="7" name="textruta 6">
            <a:extLst>
              <a:ext uri="{FF2B5EF4-FFF2-40B4-BE49-F238E27FC236}">
                <a16:creationId xmlns:a16="http://schemas.microsoft.com/office/drawing/2014/main" id="{A60228B0-4D19-5936-EB38-4EBE738EF4D7}"/>
              </a:ext>
            </a:extLst>
          </p:cNvPr>
          <p:cNvSpPr txBox="1"/>
          <p:nvPr/>
        </p:nvSpPr>
        <p:spPr>
          <a:xfrm>
            <a:off x="811763" y="2246029"/>
            <a:ext cx="3778898" cy="3139321"/>
          </a:xfrm>
          <a:prstGeom prst="rect">
            <a:avLst/>
          </a:prstGeom>
          <a:noFill/>
        </p:spPr>
        <p:txBody>
          <a:bodyPr wrap="square" rtlCol="0">
            <a:spAutoFit/>
          </a:bodyPr>
          <a:lstStyle/>
          <a:p>
            <a:r>
              <a:rPr lang="sv-SE" b="1" u="sng" dirty="0"/>
              <a:t>Personlig utmaningar för spelaren</a:t>
            </a:r>
          </a:p>
          <a:p>
            <a:endParaRPr lang="sv-SE" b="1" u="sng" dirty="0"/>
          </a:p>
          <a:p>
            <a:pPr marL="285750" indent="-285750">
              <a:buFontTx/>
              <a:buChar char="-"/>
            </a:pPr>
            <a:r>
              <a:rPr lang="sv-SE" dirty="0"/>
              <a:t>Genom att genomföra spelarintervjuer inför säsongen, samt utvärderingsmöte i slutet på säsongen.</a:t>
            </a:r>
          </a:p>
          <a:p>
            <a:pPr marL="285750" indent="-285750">
              <a:buFontTx/>
              <a:buChar char="-"/>
            </a:pPr>
            <a:r>
              <a:rPr lang="sv-SE" dirty="0"/>
              <a:t>Genomföra tester på spelarna under säsongen, </a:t>
            </a:r>
            <a:r>
              <a:rPr lang="sv-SE" dirty="0" err="1"/>
              <a:t>t.ex</a:t>
            </a:r>
            <a:r>
              <a:rPr lang="sv-SE" dirty="0"/>
              <a:t> </a:t>
            </a:r>
            <a:r>
              <a:rPr lang="sv-SE" dirty="0" err="1"/>
              <a:t>beep</a:t>
            </a:r>
            <a:r>
              <a:rPr lang="sv-SE" dirty="0"/>
              <a:t>-tester eller jojo-tester. </a:t>
            </a:r>
          </a:p>
          <a:p>
            <a:pPr marL="285750" indent="-285750">
              <a:buFontTx/>
              <a:buChar char="-"/>
            </a:pPr>
            <a:r>
              <a:rPr lang="sv-SE" dirty="0"/>
              <a:t>Ha teoretiska genomgångar med spelaren. </a:t>
            </a:r>
          </a:p>
        </p:txBody>
      </p:sp>
      <p:sp>
        <p:nvSpPr>
          <p:cNvPr id="8" name="textruta 7">
            <a:extLst>
              <a:ext uri="{FF2B5EF4-FFF2-40B4-BE49-F238E27FC236}">
                <a16:creationId xmlns:a16="http://schemas.microsoft.com/office/drawing/2014/main" id="{8C66C2D8-5523-9CF1-945E-02466C3DF0B6}"/>
              </a:ext>
            </a:extLst>
          </p:cNvPr>
          <p:cNvSpPr txBox="1"/>
          <p:nvPr/>
        </p:nvSpPr>
        <p:spPr>
          <a:xfrm>
            <a:off x="6095999" y="2246029"/>
            <a:ext cx="5719664" cy="2308324"/>
          </a:xfrm>
          <a:prstGeom prst="rect">
            <a:avLst/>
          </a:prstGeom>
          <a:noFill/>
        </p:spPr>
        <p:txBody>
          <a:bodyPr wrap="square" rtlCol="0">
            <a:spAutoFit/>
          </a:bodyPr>
          <a:lstStyle/>
          <a:p>
            <a:pPr algn="ctr"/>
            <a:r>
              <a:rPr lang="sv-SE" b="1" u="sng" dirty="0"/>
              <a:t>Sportsliga utmaningar för spelaren</a:t>
            </a:r>
          </a:p>
          <a:p>
            <a:endParaRPr lang="sv-SE" b="1" u="sng" dirty="0"/>
          </a:p>
          <a:p>
            <a:pPr marL="285750" indent="-285750">
              <a:buFontTx/>
              <a:buChar char="-"/>
            </a:pPr>
            <a:r>
              <a:rPr lang="sv-SE" dirty="0"/>
              <a:t>Genom att arbeta med mer fysiskt krävande övningar.</a:t>
            </a:r>
          </a:p>
          <a:p>
            <a:pPr marL="285750" indent="-285750">
              <a:buFontTx/>
              <a:buChar char="-"/>
            </a:pPr>
            <a:r>
              <a:rPr lang="sv-SE" dirty="0"/>
              <a:t>Nivåindela och positionsindela övningar så att man utvecklar sina egenskaper som spelare. </a:t>
            </a:r>
          </a:p>
          <a:p>
            <a:pPr marL="285750" indent="-285750">
              <a:buFontTx/>
              <a:buChar char="-"/>
            </a:pPr>
            <a:r>
              <a:rPr lang="sv-SE" dirty="0"/>
              <a:t>Utmana spelaren till att gå utanför sin trygghetszon. Kan vara, Ny position, Tydligare roll, Fasta situationer. </a:t>
            </a:r>
          </a:p>
          <a:p>
            <a:endParaRPr lang="sv-SE" dirty="0"/>
          </a:p>
        </p:txBody>
      </p:sp>
    </p:spTree>
    <p:extLst>
      <p:ext uri="{BB962C8B-B14F-4D97-AF65-F5344CB8AC3E}">
        <p14:creationId xmlns:p14="http://schemas.microsoft.com/office/powerpoint/2010/main" val="25433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ruta 6">
            <a:extLst>
              <a:ext uri="{FF2B5EF4-FFF2-40B4-BE49-F238E27FC236}">
                <a16:creationId xmlns:a16="http://schemas.microsoft.com/office/drawing/2014/main" id="{631D1F4C-D1C1-65A3-AF76-69D174AF2CD1}"/>
              </a:ext>
            </a:extLst>
          </p:cNvPr>
          <p:cNvSpPr txBox="1"/>
          <p:nvPr/>
        </p:nvSpPr>
        <p:spPr>
          <a:xfrm>
            <a:off x="3662361" y="440891"/>
            <a:ext cx="4867275" cy="1631216"/>
          </a:xfrm>
          <a:prstGeom prst="rect">
            <a:avLst/>
          </a:prstGeom>
          <a:noFill/>
        </p:spPr>
        <p:txBody>
          <a:bodyPr wrap="square" rtlCol="0">
            <a:spAutoFit/>
          </a:bodyPr>
          <a:lstStyle/>
          <a:p>
            <a:pPr algn="ctr"/>
            <a:r>
              <a:rPr lang="sv-SE" sz="5000" dirty="0"/>
              <a:t>DAGS FÖR MENTIMETER! </a:t>
            </a:r>
          </a:p>
        </p:txBody>
      </p:sp>
      <p:sp>
        <p:nvSpPr>
          <p:cNvPr id="4" name="textruta 3">
            <a:extLst>
              <a:ext uri="{FF2B5EF4-FFF2-40B4-BE49-F238E27FC236}">
                <a16:creationId xmlns:a16="http://schemas.microsoft.com/office/drawing/2014/main" id="{82349615-E394-4E63-5426-E1746BC5BDFB}"/>
              </a:ext>
            </a:extLst>
          </p:cNvPr>
          <p:cNvSpPr txBox="1"/>
          <p:nvPr/>
        </p:nvSpPr>
        <p:spPr>
          <a:xfrm>
            <a:off x="2817960" y="3152001"/>
            <a:ext cx="6400800" cy="1477328"/>
          </a:xfrm>
          <a:prstGeom prst="rect">
            <a:avLst/>
          </a:prstGeom>
          <a:noFill/>
        </p:spPr>
        <p:txBody>
          <a:bodyPr wrap="square" rtlCol="0">
            <a:spAutoFit/>
          </a:bodyPr>
          <a:lstStyle/>
          <a:p>
            <a:pPr algn="ctr"/>
            <a:r>
              <a:rPr lang="sv-SE" sz="3000" dirty="0">
                <a:hlinkClick r:id="rId2">
                  <a:extLst>
                    <a:ext uri="{A12FA001-AC4F-418D-AE19-62706E023703}">
                      <ahyp:hlinkClr xmlns:ahyp="http://schemas.microsoft.com/office/drawing/2018/hyperlinkcolor" val="tx"/>
                    </a:ext>
                  </a:extLst>
                </a:hlinkClick>
              </a:rPr>
              <a:t>www.menti.com</a:t>
            </a:r>
            <a:endParaRPr lang="sv-SE" sz="3000" dirty="0"/>
          </a:p>
          <a:p>
            <a:pPr algn="ctr"/>
            <a:endParaRPr lang="sv-SE" sz="3000" dirty="0"/>
          </a:p>
          <a:p>
            <a:pPr algn="ctr"/>
            <a:r>
              <a:rPr lang="sv-SE" sz="3000" dirty="0"/>
              <a:t>KOD: 3384-7482 </a:t>
            </a:r>
          </a:p>
        </p:txBody>
      </p:sp>
    </p:spTree>
    <p:extLst>
      <p:ext uri="{BB962C8B-B14F-4D97-AF65-F5344CB8AC3E}">
        <p14:creationId xmlns:p14="http://schemas.microsoft.com/office/powerpoint/2010/main" val="3396252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ruta 6">
            <a:extLst>
              <a:ext uri="{FF2B5EF4-FFF2-40B4-BE49-F238E27FC236}">
                <a16:creationId xmlns:a16="http://schemas.microsoft.com/office/drawing/2014/main" id="{631D1F4C-D1C1-65A3-AF76-69D174AF2CD1}"/>
              </a:ext>
            </a:extLst>
          </p:cNvPr>
          <p:cNvSpPr txBox="1"/>
          <p:nvPr/>
        </p:nvSpPr>
        <p:spPr>
          <a:xfrm>
            <a:off x="3662361" y="440891"/>
            <a:ext cx="4867275" cy="861774"/>
          </a:xfrm>
          <a:prstGeom prst="rect">
            <a:avLst/>
          </a:prstGeom>
          <a:noFill/>
        </p:spPr>
        <p:txBody>
          <a:bodyPr wrap="square" rtlCol="0">
            <a:spAutoFit/>
          </a:bodyPr>
          <a:lstStyle/>
          <a:p>
            <a:pPr algn="ctr"/>
            <a:r>
              <a:rPr lang="sv-SE" sz="5000" dirty="0"/>
              <a:t>Frågor?</a:t>
            </a:r>
          </a:p>
        </p:txBody>
      </p:sp>
    </p:spTree>
    <p:extLst>
      <p:ext uri="{BB962C8B-B14F-4D97-AF65-F5344CB8AC3E}">
        <p14:creationId xmlns:p14="http://schemas.microsoft.com/office/powerpoint/2010/main" val="226896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486159-42C9-C957-A434-65C5599616E7}"/>
              </a:ext>
            </a:extLst>
          </p:cNvPr>
          <p:cNvSpPr>
            <a:spLocks noGrp="1"/>
          </p:cNvSpPr>
          <p:nvPr>
            <p:ph type="ctrTitle"/>
          </p:nvPr>
        </p:nvSpPr>
        <p:spPr>
          <a:xfrm>
            <a:off x="129396" y="228053"/>
            <a:ext cx="7057274" cy="1052795"/>
          </a:xfrm>
        </p:spPr>
        <p:txBody>
          <a:bodyPr anchor="b">
            <a:normAutofit/>
          </a:bodyPr>
          <a:lstStyle/>
          <a:p>
            <a:r>
              <a:rPr lang="sv-SE" sz="5400" dirty="0"/>
              <a:t>FRÅGELÅDAN 2024</a:t>
            </a:r>
          </a:p>
        </p:txBody>
      </p:sp>
      <p:sp>
        <p:nvSpPr>
          <p:cNvPr id="3" name="Underrubrik 2">
            <a:extLst>
              <a:ext uri="{FF2B5EF4-FFF2-40B4-BE49-F238E27FC236}">
                <a16:creationId xmlns:a16="http://schemas.microsoft.com/office/drawing/2014/main" id="{BE95D3F7-F4CE-FB2D-D332-16C670551AEA}"/>
              </a:ext>
            </a:extLst>
          </p:cNvPr>
          <p:cNvSpPr>
            <a:spLocks noGrp="1"/>
          </p:cNvSpPr>
          <p:nvPr>
            <p:ph type="subTitle" idx="1"/>
          </p:nvPr>
        </p:nvSpPr>
        <p:spPr>
          <a:xfrm>
            <a:off x="529282" y="1515111"/>
            <a:ext cx="3128751" cy="2319672"/>
          </a:xfrm>
        </p:spPr>
        <p:txBody>
          <a:bodyPr anchor="t">
            <a:normAutofit/>
          </a:bodyPr>
          <a:lstStyle/>
          <a:p>
            <a:pPr algn="l"/>
            <a:r>
              <a:rPr lang="sv-SE" sz="2000" dirty="0"/>
              <a:t>F</a:t>
            </a:r>
            <a:r>
              <a:rPr lang="sv-SE" sz="1800" dirty="0"/>
              <a:t>råga 1: </a:t>
            </a:r>
          </a:p>
          <a:p>
            <a:pPr algn="l"/>
            <a:r>
              <a:rPr lang="sv-SE" sz="1800" dirty="0"/>
              <a:t>- Är du redo att dra igång säsongen 2024?</a:t>
            </a:r>
          </a:p>
          <a:p>
            <a:pPr algn="l"/>
            <a:endParaRPr lang="sv-SE" sz="1800" dirty="0"/>
          </a:p>
          <a:p>
            <a:pPr algn="l"/>
            <a:r>
              <a:rPr lang="sv-SE" sz="1800" dirty="0"/>
              <a:t>JA = 25st</a:t>
            </a:r>
          </a:p>
          <a:p>
            <a:pPr algn="l"/>
            <a:r>
              <a:rPr lang="sv-SE" sz="1800" dirty="0"/>
              <a:t>NEJ = 0st</a:t>
            </a:r>
          </a:p>
          <a:p>
            <a:pPr algn="l"/>
            <a:endParaRPr lang="sv-SE" sz="2000" dirty="0"/>
          </a:p>
        </p:txBody>
      </p:sp>
      <p:sp>
        <p:nvSpPr>
          <p:cNvPr id="6" name="textruta 5">
            <a:extLst>
              <a:ext uri="{FF2B5EF4-FFF2-40B4-BE49-F238E27FC236}">
                <a16:creationId xmlns:a16="http://schemas.microsoft.com/office/drawing/2014/main" id="{7A6DA9F7-6C85-28F1-61D9-322C1DFD14A2}"/>
              </a:ext>
            </a:extLst>
          </p:cNvPr>
          <p:cNvSpPr txBox="1"/>
          <p:nvPr/>
        </p:nvSpPr>
        <p:spPr>
          <a:xfrm>
            <a:off x="529283" y="4183290"/>
            <a:ext cx="3128750" cy="2031325"/>
          </a:xfrm>
          <a:prstGeom prst="rect">
            <a:avLst/>
          </a:prstGeom>
          <a:noFill/>
        </p:spPr>
        <p:txBody>
          <a:bodyPr wrap="square" rtlCol="0">
            <a:spAutoFit/>
          </a:bodyPr>
          <a:lstStyle/>
          <a:p>
            <a:r>
              <a:rPr lang="sv-SE" dirty="0"/>
              <a:t>Fråga 2: </a:t>
            </a:r>
          </a:p>
          <a:p>
            <a:endParaRPr lang="sv-SE" dirty="0"/>
          </a:p>
          <a:p>
            <a:r>
              <a:rPr lang="sv-SE" dirty="0"/>
              <a:t>- Känner du dig förbered för säsongen 2024?</a:t>
            </a:r>
          </a:p>
          <a:p>
            <a:endParaRPr lang="sv-SE" dirty="0"/>
          </a:p>
          <a:p>
            <a:r>
              <a:rPr lang="sv-SE" dirty="0"/>
              <a:t>JA = 25st</a:t>
            </a:r>
          </a:p>
          <a:p>
            <a:r>
              <a:rPr lang="sv-SE" dirty="0"/>
              <a:t>NEJ = 0st</a:t>
            </a:r>
          </a:p>
        </p:txBody>
      </p:sp>
      <p:sp>
        <p:nvSpPr>
          <p:cNvPr id="10" name="textruta 9">
            <a:extLst>
              <a:ext uri="{FF2B5EF4-FFF2-40B4-BE49-F238E27FC236}">
                <a16:creationId xmlns:a16="http://schemas.microsoft.com/office/drawing/2014/main" id="{0A9A3E01-08CF-7D96-AC3C-B1BA01745872}"/>
              </a:ext>
            </a:extLst>
          </p:cNvPr>
          <p:cNvSpPr txBox="1"/>
          <p:nvPr/>
        </p:nvSpPr>
        <p:spPr>
          <a:xfrm>
            <a:off x="4399718" y="4236422"/>
            <a:ext cx="3128750" cy="2031325"/>
          </a:xfrm>
          <a:prstGeom prst="rect">
            <a:avLst/>
          </a:prstGeom>
          <a:noFill/>
        </p:spPr>
        <p:txBody>
          <a:bodyPr wrap="square" rtlCol="0">
            <a:spAutoFit/>
          </a:bodyPr>
          <a:lstStyle/>
          <a:p>
            <a:r>
              <a:rPr lang="sv-SE" dirty="0"/>
              <a:t>Fråga 4: </a:t>
            </a:r>
          </a:p>
          <a:p>
            <a:r>
              <a:rPr lang="sv-SE" dirty="0"/>
              <a:t>- Är du villig att utmana dig själv för att vara så förberedd som möjligt till säsongen 2024?</a:t>
            </a:r>
          </a:p>
          <a:p>
            <a:endParaRPr lang="sv-SE" dirty="0"/>
          </a:p>
          <a:p>
            <a:r>
              <a:rPr lang="sv-SE" dirty="0"/>
              <a:t>JA = 25st</a:t>
            </a:r>
          </a:p>
          <a:p>
            <a:r>
              <a:rPr lang="sv-SE" dirty="0"/>
              <a:t>NEJ = 0st</a:t>
            </a:r>
          </a:p>
        </p:txBody>
      </p:sp>
      <p:sp>
        <p:nvSpPr>
          <p:cNvPr id="5" name="textruta 4">
            <a:extLst>
              <a:ext uri="{FF2B5EF4-FFF2-40B4-BE49-F238E27FC236}">
                <a16:creationId xmlns:a16="http://schemas.microsoft.com/office/drawing/2014/main" id="{E4D64E8A-1431-D39B-B9F5-923DFC5150EF}"/>
              </a:ext>
            </a:extLst>
          </p:cNvPr>
          <p:cNvSpPr txBox="1"/>
          <p:nvPr/>
        </p:nvSpPr>
        <p:spPr>
          <a:xfrm>
            <a:off x="4531625" y="1632513"/>
            <a:ext cx="3128750" cy="2031325"/>
          </a:xfrm>
          <a:prstGeom prst="rect">
            <a:avLst/>
          </a:prstGeom>
          <a:noFill/>
        </p:spPr>
        <p:txBody>
          <a:bodyPr wrap="square" rtlCol="0">
            <a:spAutoFit/>
          </a:bodyPr>
          <a:lstStyle/>
          <a:p>
            <a:r>
              <a:rPr lang="sv-SE" dirty="0"/>
              <a:t>Fråga 3: </a:t>
            </a:r>
          </a:p>
          <a:p>
            <a:r>
              <a:rPr lang="sv-SE" dirty="0"/>
              <a:t>- Vet du vad som kommer krävas av dig för att vara förberedd när säsongen börjar?</a:t>
            </a:r>
          </a:p>
          <a:p>
            <a:endParaRPr lang="sv-SE" dirty="0"/>
          </a:p>
          <a:p>
            <a:r>
              <a:rPr lang="sv-SE" dirty="0"/>
              <a:t>JA = 21st</a:t>
            </a:r>
          </a:p>
          <a:p>
            <a:r>
              <a:rPr lang="sv-SE" dirty="0"/>
              <a:t>NEJ =  4st </a:t>
            </a:r>
          </a:p>
        </p:txBody>
      </p:sp>
      <p:sp>
        <p:nvSpPr>
          <p:cNvPr id="12" name="textruta 11">
            <a:extLst>
              <a:ext uri="{FF2B5EF4-FFF2-40B4-BE49-F238E27FC236}">
                <a16:creationId xmlns:a16="http://schemas.microsoft.com/office/drawing/2014/main" id="{1B348F19-0C31-1470-C96D-091C9872B86E}"/>
              </a:ext>
            </a:extLst>
          </p:cNvPr>
          <p:cNvSpPr txBox="1"/>
          <p:nvPr/>
        </p:nvSpPr>
        <p:spPr>
          <a:xfrm>
            <a:off x="8132317" y="466841"/>
            <a:ext cx="3128750" cy="738664"/>
          </a:xfrm>
          <a:prstGeom prst="rect">
            <a:avLst/>
          </a:prstGeom>
          <a:noFill/>
        </p:spPr>
        <p:txBody>
          <a:bodyPr wrap="square" rtlCol="0">
            <a:spAutoFit/>
          </a:bodyPr>
          <a:lstStyle/>
          <a:p>
            <a:r>
              <a:rPr lang="sv-SE" sz="1400" i="1" dirty="0"/>
              <a:t>Ni kommer få ett gäng frågeställningar som ni ska blunda och räcka upp handen i tystnad på JA eller NEJ svaren. </a:t>
            </a:r>
          </a:p>
        </p:txBody>
      </p:sp>
      <p:sp>
        <p:nvSpPr>
          <p:cNvPr id="13" name="textruta 12">
            <a:extLst>
              <a:ext uri="{FF2B5EF4-FFF2-40B4-BE49-F238E27FC236}">
                <a16:creationId xmlns:a16="http://schemas.microsoft.com/office/drawing/2014/main" id="{41B6C120-75D6-942E-318E-7F266C3ECFFA}"/>
              </a:ext>
            </a:extLst>
          </p:cNvPr>
          <p:cNvSpPr txBox="1"/>
          <p:nvPr/>
        </p:nvSpPr>
        <p:spPr>
          <a:xfrm>
            <a:off x="8402060" y="1928098"/>
            <a:ext cx="3128750" cy="2308324"/>
          </a:xfrm>
          <a:prstGeom prst="rect">
            <a:avLst/>
          </a:prstGeom>
          <a:noFill/>
        </p:spPr>
        <p:txBody>
          <a:bodyPr wrap="square" rtlCol="0">
            <a:spAutoFit/>
          </a:bodyPr>
          <a:lstStyle/>
          <a:p>
            <a:r>
              <a:rPr lang="sv-SE" dirty="0"/>
              <a:t>Fråga 5: </a:t>
            </a:r>
          </a:p>
          <a:p>
            <a:r>
              <a:rPr lang="sv-SE" dirty="0"/>
              <a:t>-  Lovar du dig själv och dina lagkamrater att ge allt för att vara så förberedd som möjligt när säsongen drar igång? </a:t>
            </a:r>
          </a:p>
          <a:p>
            <a:endParaRPr lang="sv-SE" dirty="0"/>
          </a:p>
          <a:p>
            <a:r>
              <a:rPr lang="sv-SE" dirty="0"/>
              <a:t>JA =  25st</a:t>
            </a:r>
          </a:p>
          <a:p>
            <a:r>
              <a:rPr lang="sv-SE" dirty="0"/>
              <a:t>NEJ = 25st</a:t>
            </a:r>
          </a:p>
        </p:txBody>
      </p:sp>
      <p:sp>
        <p:nvSpPr>
          <p:cNvPr id="14" name="textruta 13">
            <a:extLst>
              <a:ext uri="{FF2B5EF4-FFF2-40B4-BE49-F238E27FC236}">
                <a16:creationId xmlns:a16="http://schemas.microsoft.com/office/drawing/2014/main" id="{CDD97D2A-60AA-D319-E822-3D1231FE1DB1}"/>
              </a:ext>
            </a:extLst>
          </p:cNvPr>
          <p:cNvSpPr txBox="1"/>
          <p:nvPr/>
        </p:nvSpPr>
        <p:spPr>
          <a:xfrm>
            <a:off x="8270153" y="4463090"/>
            <a:ext cx="3128750" cy="1754326"/>
          </a:xfrm>
          <a:prstGeom prst="rect">
            <a:avLst/>
          </a:prstGeom>
          <a:noFill/>
        </p:spPr>
        <p:txBody>
          <a:bodyPr wrap="square" rtlCol="0">
            <a:spAutoFit/>
          </a:bodyPr>
          <a:lstStyle/>
          <a:p>
            <a:r>
              <a:rPr lang="sv-SE" dirty="0"/>
              <a:t>Fråga 6: </a:t>
            </a:r>
          </a:p>
          <a:p>
            <a:r>
              <a:rPr lang="sv-SE" dirty="0"/>
              <a:t>- Svarade du sanningsenligt på samtliga 6 frågor?</a:t>
            </a:r>
          </a:p>
          <a:p>
            <a:endParaRPr lang="sv-SE" dirty="0"/>
          </a:p>
          <a:p>
            <a:r>
              <a:rPr lang="sv-SE" dirty="0"/>
              <a:t>JA = 25st</a:t>
            </a:r>
          </a:p>
          <a:p>
            <a:r>
              <a:rPr lang="sv-SE" dirty="0"/>
              <a:t>NEJ = 0st</a:t>
            </a:r>
          </a:p>
        </p:txBody>
      </p:sp>
    </p:spTree>
    <p:extLst>
      <p:ext uri="{BB962C8B-B14F-4D97-AF65-F5344CB8AC3E}">
        <p14:creationId xmlns:p14="http://schemas.microsoft.com/office/powerpoint/2010/main" val="229650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 calcmode="lin" valueType="num">
                                      <p:cBhvr additive="base">
                                        <p:cTn id="4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5" end="5"/>
                                            </p:txEl>
                                          </p:spTgt>
                                        </p:tgtEl>
                                        <p:attrNameLst>
                                          <p:attrName>style.visibility</p:attrName>
                                        </p:attrNameLst>
                                      </p:cBhvr>
                                      <p:to>
                                        <p:strVal val="visible"/>
                                      </p:to>
                                    </p:set>
                                    <p:anim calcmode="lin" valueType="num">
                                      <p:cBhvr additive="base">
                                        <p:cTn id="4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0">
                                            <p:txEl>
                                              <p:pRg st="0" end="0"/>
                                            </p:txEl>
                                          </p:spTgt>
                                        </p:tgtEl>
                                        <p:attrNameLst>
                                          <p:attrName>style.visibility</p:attrName>
                                        </p:attrNameLst>
                                      </p:cBhvr>
                                      <p:to>
                                        <p:strVal val="visible"/>
                                      </p:to>
                                    </p:set>
                                    <p:anim calcmode="lin" valueType="num">
                                      <p:cBhvr additive="base">
                                        <p:cTn id="5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0">
                                            <p:txEl>
                                              <p:pRg st="1" end="1"/>
                                            </p:txEl>
                                          </p:spTgt>
                                        </p:tgtEl>
                                        <p:attrNameLst>
                                          <p:attrName>style.visibility</p:attrName>
                                        </p:attrNameLst>
                                      </p:cBhvr>
                                      <p:to>
                                        <p:strVal val="visible"/>
                                      </p:to>
                                    </p:set>
                                    <p:anim calcmode="lin" valueType="num">
                                      <p:cBhvr additive="base">
                                        <p:cTn id="6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0">
                                            <p:txEl>
                                              <p:pRg st="3" end="3"/>
                                            </p:txEl>
                                          </p:spTgt>
                                        </p:tgtEl>
                                        <p:attrNameLst>
                                          <p:attrName>style.visibility</p:attrName>
                                        </p:attrNameLst>
                                      </p:cBhvr>
                                      <p:to>
                                        <p:strVal val="visible"/>
                                      </p:to>
                                    </p:set>
                                    <p:anim calcmode="lin" valueType="num">
                                      <p:cBhvr additive="base">
                                        <p:cTn id="6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0">
                                            <p:txEl>
                                              <p:pRg st="4" end="4"/>
                                            </p:txEl>
                                          </p:spTgt>
                                        </p:tgtEl>
                                        <p:attrNameLst>
                                          <p:attrName>style.visibility</p:attrName>
                                        </p:attrNameLst>
                                      </p:cBhvr>
                                      <p:to>
                                        <p:strVal val="visible"/>
                                      </p:to>
                                    </p:set>
                                    <p:anim calcmode="lin" valueType="num">
                                      <p:cBhvr additive="base">
                                        <p:cTn id="73"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0" end="0"/>
                                            </p:txEl>
                                          </p:spTgt>
                                        </p:tgtEl>
                                        <p:attrNameLst>
                                          <p:attrName>style.visibility</p:attrName>
                                        </p:attrNameLst>
                                      </p:cBhvr>
                                      <p:to>
                                        <p:strVal val="visible"/>
                                      </p:to>
                                    </p:set>
                                    <p:anim calcmode="lin" valueType="num">
                                      <p:cBhvr additive="base">
                                        <p:cTn id="7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
                                            <p:txEl>
                                              <p:pRg st="1" end="1"/>
                                            </p:txEl>
                                          </p:spTgt>
                                        </p:tgtEl>
                                        <p:attrNameLst>
                                          <p:attrName>style.visibility</p:attrName>
                                        </p:attrNameLst>
                                      </p:cBhvr>
                                      <p:to>
                                        <p:strVal val="visible"/>
                                      </p:to>
                                    </p:set>
                                    <p:anim calcmode="lin" valueType="num">
                                      <p:cBhvr additive="base">
                                        <p:cTn id="8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3" end="3"/>
                                            </p:txEl>
                                          </p:spTgt>
                                        </p:tgtEl>
                                        <p:attrNameLst>
                                          <p:attrName>style.visibility</p:attrName>
                                        </p:attrNameLst>
                                      </p:cBhvr>
                                      <p:to>
                                        <p:strVal val="visible"/>
                                      </p:to>
                                    </p:set>
                                    <p:anim calcmode="lin" valueType="num">
                                      <p:cBhvr additive="base">
                                        <p:cTn id="9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
                                            <p:txEl>
                                              <p:pRg st="4" end="4"/>
                                            </p:txEl>
                                          </p:spTgt>
                                        </p:tgtEl>
                                        <p:attrNameLst>
                                          <p:attrName>style.visibility</p:attrName>
                                        </p:attrNameLst>
                                      </p:cBhvr>
                                      <p:to>
                                        <p:strVal val="visible"/>
                                      </p:to>
                                    </p:set>
                                    <p:anim calcmode="lin" valueType="num">
                                      <p:cBhvr additive="base">
                                        <p:cTn id="9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12">
                                            <p:txEl>
                                              <p:pRg st="0" end="0"/>
                                            </p:txEl>
                                          </p:spTgt>
                                        </p:tgtEl>
                                        <p:attrNameLst>
                                          <p:attrName>style.visibility</p:attrName>
                                        </p:attrNameLst>
                                      </p:cBhvr>
                                      <p:to>
                                        <p:strVal val="visible"/>
                                      </p:to>
                                    </p:set>
                                    <p:anim calcmode="lin" valueType="num">
                                      <p:cBhvr additive="base">
                                        <p:cTn id="10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13">
                                            <p:txEl>
                                              <p:pRg st="0" end="0"/>
                                            </p:txEl>
                                          </p:spTgt>
                                        </p:tgtEl>
                                        <p:attrNameLst>
                                          <p:attrName>style.visibility</p:attrName>
                                        </p:attrNameLst>
                                      </p:cBhvr>
                                      <p:to>
                                        <p:strVal val="visible"/>
                                      </p:to>
                                    </p:set>
                                    <p:anim calcmode="lin" valueType="num">
                                      <p:cBhvr additive="base">
                                        <p:cTn id="10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13">
                                            <p:txEl>
                                              <p:pRg st="1" end="1"/>
                                            </p:txEl>
                                          </p:spTgt>
                                        </p:tgtEl>
                                        <p:attrNameLst>
                                          <p:attrName>style.visibility</p:attrName>
                                        </p:attrNameLst>
                                      </p:cBhvr>
                                      <p:to>
                                        <p:strVal val="visible"/>
                                      </p:to>
                                    </p:set>
                                    <p:anim calcmode="lin" valueType="num">
                                      <p:cBhvr additive="base">
                                        <p:cTn id="115"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13">
                                            <p:txEl>
                                              <p:pRg st="3" end="3"/>
                                            </p:txEl>
                                          </p:spTgt>
                                        </p:tgtEl>
                                        <p:attrNameLst>
                                          <p:attrName>style.visibility</p:attrName>
                                        </p:attrNameLst>
                                      </p:cBhvr>
                                      <p:to>
                                        <p:strVal val="visible"/>
                                      </p:to>
                                    </p:set>
                                    <p:anim calcmode="lin" valueType="num">
                                      <p:cBhvr additive="base">
                                        <p:cTn id="121"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13">
                                            <p:txEl>
                                              <p:pRg st="4" end="4"/>
                                            </p:txEl>
                                          </p:spTgt>
                                        </p:tgtEl>
                                        <p:attrNameLst>
                                          <p:attrName>style.visibility</p:attrName>
                                        </p:attrNameLst>
                                      </p:cBhvr>
                                      <p:to>
                                        <p:strVal val="visible"/>
                                      </p:to>
                                    </p:set>
                                    <p:anim calcmode="lin" valueType="num">
                                      <p:cBhvr additive="base">
                                        <p:cTn id="127"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nodeType="clickEffect">
                                  <p:stCondLst>
                                    <p:cond delay="0"/>
                                  </p:stCondLst>
                                  <p:childTnLst>
                                    <p:set>
                                      <p:cBhvr>
                                        <p:cTn id="132" dur="1" fill="hold">
                                          <p:stCondLst>
                                            <p:cond delay="0"/>
                                          </p:stCondLst>
                                        </p:cTn>
                                        <p:tgtEl>
                                          <p:spTgt spid="14">
                                            <p:txEl>
                                              <p:pRg st="0" end="0"/>
                                            </p:txEl>
                                          </p:spTgt>
                                        </p:tgtEl>
                                        <p:attrNameLst>
                                          <p:attrName>style.visibility</p:attrName>
                                        </p:attrNameLst>
                                      </p:cBhvr>
                                      <p:to>
                                        <p:strVal val="visible"/>
                                      </p:to>
                                    </p:set>
                                    <p:anim calcmode="lin" valueType="num">
                                      <p:cBhvr additive="base">
                                        <p:cTn id="13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nodeType="clickEffect">
                                  <p:stCondLst>
                                    <p:cond delay="0"/>
                                  </p:stCondLst>
                                  <p:childTnLst>
                                    <p:set>
                                      <p:cBhvr>
                                        <p:cTn id="138" dur="1" fill="hold">
                                          <p:stCondLst>
                                            <p:cond delay="0"/>
                                          </p:stCondLst>
                                        </p:cTn>
                                        <p:tgtEl>
                                          <p:spTgt spid="14">
                                            <p:txEl>
                                              <p:pRg st="1" end="1"/>
                                            </p:txEl>
                                          </p:spTgt>
                                        </p:tgtEl>
                                        <p:attrNameLst>
                                          <p:attrName>style.visibility</p:attrName>
                                        </p:attrNameLst>
                                      </p:cBhvr>
                                      <p:to>
                                        <p:strVal val="visible"/>
                                      </p:to>
                                    </p:set>
                                    <p:anim calcmode="lin" valueType="num">
                                      <p:cBhvr additive="base">
                                        <p:cTn id="139"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nodeType="clickEffect">
                                  <p:stCondLst>
                                    <p:cond delay="0"/>
                                  </p:stCondLst>
                                  <p:childTnLst>
                                    <p:set>
                                      <p:cBhvr>
                                        <p:cTn id="144" dur="1" fill="hold">
                                          <p:stCondLst>
                                            <p:cond delay="0"/>
                                          </p:stCondLst>
                                        </p:cTn>
                                        <p:tgtEl>
                                          <p:spTgt spid="14">
                                            <p:txEl>
                                              <p:pRg st="3" end="3"/>
                                            </p:txEl>
                                          </p:spTgt>
                                        </p:tgtEl>
                                        <p:attrNameLst>
                                          <p:attrName>style.visibility</p:attrName>
                                        </p:attrNameLst>
                                      </p:cBhvr>
                                      <p:to>
                                        <p:strVal val="visible"/>
                                      </p:to>
                                    </p:set>
                                    <p:anim calcmode="lin" valueType="num">
                                      <p:cBhvr additive="base">
                                        <p:cTn id="14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14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nodeType="clickEffect">
                                  <p:stCondLst>
                                    <p:cond delay="0"/>
                                  </p:stCondLst>
                                  <p:childTnLst>
                                    <p:set>
                                      <p:cBhvr>
                                        <p:cTn id="150" dur="1" fill="hold">
                                          <p:stCondLst>
                                            <p:cond delay="0"/>
                                          </p:stCondLst>
                                        </p:cTn>
                                        <p:tgtEl>
                                          <p:spTgt spid="14">
                                            <p:txEl>
                                              <p:pRg st="4" end="4"/>
                                            </p:txEl>
                                          </p:spTgt>
                                        </p:tgtEl>
                                        <p:attrNameLst>
                                          <p:attrName>style.visibility</p:attrName>
                                        </p:attrNameLst>
                                      </p:cBhvr>
                                      <p:to>
                                        <p:strVal val="visible"/>
                                      </p:to>
                                    </p:set>
                                    <p:anim calcmode="lin" valueType="num">
                                      <p:cBhvr additive="base">
                                        <p:cTn id="151" dur="500" fill="hold"/>
                                        <p:tgtEl>
                                          <p:spTgt spid="14">
                                            <p:txEl>
                                              <p:pRg st="4" end="4"/>
                                            </p:txEl>
                                          </p:spTgt>
                                        </p:tgtEl>
                                        <p:attrNameLst>
                                          <p:attrName>ppt_x</p:attrName>
                                        </p:attrNameLst>
                                      </p:cBhvr>
                                      <p:tavLst>
                                        <p:tav tm="0">
                                          <p:val>
                                            <p:strVal val="#ppt_x"/>
                                          </p:val>
                                        </p:tav>
                                        <p:tav tm="100000">
                                          <p:val>
                                            <p:strVal val="#ppt_x"/>
                                          </p:val>
                                        </p:tav>
                                      </p:tavLst>
                                    </p:anim>
                                    <p:anim calcmode="lin" valueType="num">
                                      <p:cBhvr additive="base">
                                        <p:cTn id="152" dur="500" fill="hold"/>
                                        <p:tgtEl>
                                          <p:spTgt spid="1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F403ECC-55C6-C0AB-302F-D94784D90DAE}"/>
              </a:ext>
            </a:extLst>
          </p:cNvPr>
          <p:cNvPicPr>
            <a:picLocks noChangeAspect="1"/>
          </p:cNvPicPr>
          <p:nvPr/>
        </p:nvPicPr>
        <p:blipFill rotWithShape="1">
          <a:blip r:embed="rId2">
            <a:alphaModFix amt="35000"/>
          </a:blip>
          <a:srcRect/>
          <a:stretch/>
        </p:blipFill>
        <p:spPr>
          <a:xfrm>
            <a:off x="20" y="1"/>
            <a:ext cx="12191980" cy="6857999"/>
          </a:xfrm>
          <a:prstGeom prst="rect">
            <a:avLst/>
          </a:prstGeom>
        </p:spPr>
      </p:pic>
      <p:sp>
        <p:nvSpPr>
          <p:cNvPr id="2" name="Rubrik 1">
            <a:extLst>
              <a:ext uri="{FF2B5EF4-FFF2-40B4-BE49-F238E27FC236}">
                <a16:creationId xmlns:a16="http://schemas.microsoft.com/office/drawing/2014/main" id="{3182A62C-AD8F-6EB2-E464-7FFA4C7B4C8C}"/>
              </a:ext>
            </a:extLst>
          </p:cNvPr>
          <p:cNvSpPr>
            <a:spLocks noGrp="1"/>
          </p:cNvSpPr>
          <p:nvPr>
            <p:ph type="title"/>
          </p:nvPr>
        </p:nvSpPr>
        <p:spPr>
          <a:xfrm>
            <a:off x="838201" y="1065862"/>
            <a:ext cx="3313164" cy="4726276"/>
          </a:xfrm>
        </p:spPr>
        <p:txBody>
          <a:bodyPr vert="horz" lIns="91440" tIns="45720" rIns="91440" bIns="45720" rtlCol="0" anchor="ctr">
            <a:normAutofit/>
          </a:bodyPr>
          <a:lstStyle/>
          <a:p>
            <a:pPr algn="r"/>
            <a:r>
              <a:rPr lang="en-US" sz="4000">
                <a:solidFill>
                  <a:srgbClr val="FFFFFF"/>
                </a:solidFill>
              </a:rPr>
              <a:t>Agenda för mötet</a:t>
            </a:r>
          </a:p>
        </p:txBody>
      </p:sp>
      <p:sp>
        <p:nvSpPr>
          <p:cNvPr id="3" name="textruta 2">
            <a:extLst>
              <a:ext uri="{FF2B5EF4-FFF2-40B4-BE49-F238E27FC236}">
                <a16:creationId xmlns:a16="http://schemas.microsoft.com/office/drawing/2014/main" id="{FF9C6340-A9EC-89CE-69C4-C4B19267AFDE}"/>
              </a:ext>
            </a:extLst>
          </p:cNvPr>
          <p:cNvSpPr txBox="1"/>
          <p:nvPr/>
        </p:nvSpPr>
        <p:spPr>
          <a:xfrm>
            <a:off x="5155379" y="1065862"/>
            <a:ext cx="5744685" cy="4726276"/>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sz="2000" dirty="0" err="1">
                <a:solidFill>
                  <a:srgbClr val="FFFFFF"/>
                </a:solidFill>
              </a:rPr>
              <a:t>Ledarstab</a:t>
            </a:r>
            <a:r>
              <a:rPr lang="en-US" sz="2000" dirty="0">
                <a:solidFill>
                  <a:srgbClr val="FFFFFF"/>
                </a:solidFill>
              </a:rPr>
              <a:t> 2024</a:t>
            </a:r>
          </a:p>
          <a:p>
            <a:pPr marL="285750" indent="-228600">
              <a:lnSpc>
                <a:spcPct val="90000"/>
              </a:lnSpc>
              <a:spcAft>
                <a:spcPts val="600"/>
              </a:spcAft>
              <a:buFont typeface="Arial" panose="020B0604020202020204" pitchFamily="34" charset="0"/>
              <a:buChar char="•"/>
            </a:pPr>
            <a:r>
              <a:rPr lang="en-US" sz="2000" dirty="0" err="1">
                <a:solidFill>
                  <a:srgbClr val="FFFFFF"/>
                </a:solidFill>
              </a:rPr>
              <a:t>Säsongen</a:t>
            </a:r>
            <a:r>
              <a:rPr lang="en-US" sz="2000" dirty="0">
                <a:solidFill>
                  <a:srgbClr val="FFFFFF"/>
                </a:solidFill>
              </a:rPr>
              <a:t> 2024 / </a:t>
            </a:r>
            <a:r>
              <a:rPr lang="en-US" sz="2000" dirty="0" err="1">
                <a:solidFill>
                  <a:srgbClr val="FFFFFF"/>
                </a:solidFill>
              </a:rPr>
              <a:t>Spelartruppen</a:t>
            </a:r>
            <a:endParaRPr lang="en-US" sz="2000" dirty="0">
              <a:solidFill>
                <a:srgbClr val="FFFFFF"/>
              </a:solidFill>
            </a:endParaRPr>
          </a:p>
          <a:p>
            <a:pPr marL="285750" indent="-228600">
              <a:lnSpc>
                <a:spcPct val="90000"/>
              </a:lnSpc>
              <a:spcAft>
                <a:spcPts val="600"/>
              </a:spcAft>
              <a:buFont typeface="Arial" panose="020B0604020202020204" pitchFamily="34" charset="0"/>
              <a:buChar char="•"/>
            </a:pPr>
            <a:r>
              <a:rPr lang="en-US" sz="2000" dirty="0" err="1">
                <a:solidFill>
                  <a:srgbClr val="FFFFFF"/>
                </a:solidFill>
              </a:rPr>
              <a:t>Träningstider</a:t>
            </a:r>
            <a:r>
              <a:rPr lang="en-US" sz="2000" dirty="0">
                <a:solidFill>
                  <a:srgbClr val="FFFFFF"/>
                </a:solidFill>
              </a:rPr>
              <a:t> &amp; </a:t>
            </a:r>
            <a:r>
              <a:rPr lang="en-US" sz="2000" dirty="0" err="1">
                <a:solidFill>
                  <a:srgbClr val="FFFFFF"/>
                </a:solidFill>
              </a:rPr>
              <a:t>Träningsmatcher</a:t>
            </a:r>
            <a:r>
              <a:rPr lang="en-US" sz="2000" dirty="0">
                <a:solidFill>
                  <a:srgbClr val="FFFFFF"/>
                </a:solidFill>
              </a:rPr>
              <a:t> </a:t>
            </a:r>
            <a:r>
              <a:rPr lang="en-US" sz="2000" dirty="0" err="1">
                <a:solidFill>
                  <a:srgbClr val="FFFFFF"/>
                </a:solidFill>
              </a:rPr>
              <a:t>försäsong</a:t>
            </a:r>
            <a:endParaRPr lang="en-US" sz="2000" dirty="0">
              <a:solidFill>
                <a:srgbClr val="FFFFFF"/>
              </a:solidFill>
            </a:endParaRPr>
          </a:p>
          <a:p>
            <a:pPr marL="285750" indent="-228600">
              <a:lnSpc>
                <a:spcPct val="90000"/>
              </a:lnSpc>
              <a:spcAft>
                <a:spcPts val="600"/>
              </a:spcAft>
              <a:buFont typeface="Arial" panose="020B0604020202020204" pitchFamily="34" charset="0"/>
              <a:buChar char="•"/>
            </a:pPr>
            <a:r>
              <a:rPr lang="en-US" sz="2000" dirty="0" err="1">
                <a:solidFill>
                  <a:srgbClr val="FFFFFF"/>
                </a:solidFill>
              </a:rPr>
              <a:t>Fokusområden</a:t>
            </a:r>
            <a:r>
              <a:rPr lang="en-US" sz="2000" dirty="0">
                <a:solidFill>
                  <a:srgbClr val="FFFFFF"/>
                </a:solidFill>
              </a:rPr>
              <a:t> 2024 / </a:t>
            </a:r>
            <a:r>
              <a:rPr lang="en-US" sz="2000" dirty="0" err="1">
                <a:solidFill>
                  <a:srgbClr val="FFFFFF"/>
                </a:solidFill>
              </a:rPr>
              <a:t>Förväntningar</a:t>
            </a:r>
            <a:r>
              <a:rPr lang="en-US" sz="2000" dirty="0">
                <a:solidFill>
                  <a:srgbClr val="FFFFFF"/>
                </a:solidFill>
              </a:rPr>
              <a:t> 2024</a:t>
            </a:r>
          </a:p>
          <a:p>
            <a:pPr marL="285750" indent="-228600">
              <a:lnSpc>
                <a:spcPct val="90000"/>
              </a:lnSpc>
              <a:spcAft>
                <a:spcPts val="600"/>
              </a:spcAft>
              <a:buFont typeface="Arial" panose="020B0604020202020204" pitchFamily="34" charset="0"/>
              <a:buChar char="•"/>
            </a:pPr>
            <a:r>
              <a:rPr lang="en-US" sz="2000" dirty="0" err="1">
                <a:solidFill>
                  <a:srgbClr val="FFFFFF"/>
                </a:solidFill>
              </a:rPr>
              <a:t>Cuper</a:t>
            </a:r>
            <a:r>
              <a:rPr lang="en-US" sz="2000" dirty="0">
                <a:solidFill>
                  <a:srgbClr val="FFFFFF"/>
                </a:solidFill>
              </a:rPr>
              <a:t> </a:t>
            </a:r>
          </a:p>
          <a:p>
            <a:pPr marL="285750" indent="-228600">
              <a:lnSpc>
                <a:spcPct val="90000"/>
              </a:lnSpc>
              <a:spcAft>
                <a:spcPts val="600"/>
              </a:spcAft>
              <a:buFont typeface="Arial" panose="020B0604020202020204" pitchFamily="34" charset="0"/>
              <a:buChar char="•"/>
            </a:pPr>
            <a:r>
              <a:rPr lang="en-US" sz="2000" dirty="0" err="1">
                <a:solidFill>
                  <a:srgbClr val="FFFFFF"/>
                </a:solidFill>
              </a:rPr>
              <a:t>Personliga</a:t>
            </a:r>
            <a:r>
              <a:rPr lang="en-US" sz="2000" dirty="0">
                <a:solidFill>
                  <a:srgbClr val="FFFFFF"/>
                </a:solidFill>
              </a:rPr>
              <a:t> </a:t>
            </a:r>
            <a:r>
              <a:rPr lang="en-US" sz="2000" dirty="0" err="1">
                <a:solidFill>
                  <a:srgbClr val="FFFFFF"/>
                </a:solidFill>
              </a:rPr>
              <a:t>och</a:t>
            </a:r>
            <a:r>
              <a:rPr lang="en-US" sz="2000" dirty="0">
                <a:solidFill>
                  <a:srgbClr val="FFFFFF"/>
                </a:solidFill>
              </a:rPr>
              <a:t> </a:t>
            </a:r>
            <a:r>
              <a:rPr lang="en-US" sz="2000" dirty="0" err="1">
                <a:solidFill>
                  <a:srgbClr val="FFFFFF"/>
                </a:solidFill>
              </a:rPr>
              <a:t>Sportsliga</a:t>
            </a:r>
            <a:r>
              <a:rPr lang="en-US" sz="2000" dirty="0">
                <a:solidFill>
                  <a:srgbClr val="FFFFFF"/>
                </a:solidFill>
              </a:rPr>
              <a:t> </a:t>
            </a:r>
            <a:r>
              <a:rPr lang="en-US" sz="2000" dirty="0" err="1">
                <a:solidFill>
                  <a:srgbClr val="FFFFFF"/>
                </a:solidFill>
              </a:rPr>
              <a:t>utmaningar</a:t>
            </a:r>
            <a:r>
              <a:rPr lang="en-US" sz="2000" dirty="0">
                <a:solidFill>
                  <a:srgbClr val="FFFFFF"/>
                </a:solidFill>
              </a:rPr>
              <a:t> för </a:t>
            </a:r>
            <a:r>
              <a:rPr lang="en-US" sz="2000" dirty="0" err="1">
                <a:solidFill>
                  <a:srgbClr val="FFFFFF"/>
                </a:solidFill>
              </a:rPr>
              <a:t>spelaren</a:t>
            </a:r>
            <a:endParaRPr lang="en-US" sz="2000" dirty="0">
              <a:solidFill>
                <a:srgbClr val="FFFFFF"/>
              </a:solidFill>
            </a:endParaRPr>
          </a:p>
          <a:p>
            <a:pPr marL="285750" indent="-228600">
              <a:lnSpc>
                <a:spcPct val="90000"/>
              </a:lnSpc>
              <a:spcAft>
                <a:spcPts val="600"/>
              </a:spcAft>
              <a:buFont typeface="Arial" panose="020B0604020202020204" pitchFamily="34" charset="0"/>
              <a:buChar char="•"/>
            </a:pPr>
            <a:r>
              <a:rPr lang="en-US" sz="2000" dirty="0" err="1">
                <a:solidFill>
                  <a:srgbClr val="FFFFFF"/>
                </a:solidFill>
              </a:rPr>
              <a:t>Frågor</a:t>
            </a:r>
            <a:endParaRPr lang="en-US" sz="2000" dirty="0">
              <a:solidFill>
                <a:srgbClr val="FFFFFF"/>
              </a:solidFill>
            </a:endParaRPr>
          </a:p>
          <a:p>
            <a:pPr marL="285750" indent="-228600">
              <a:lnSpc>
                <a:spcPct val="90000"/>
              </a:lnSpc>
              <a:spcAft>
                <a:spcPts val="600"/>
              </a:spcAft>
              <a:buFont typeface="Arial" panose="020B0604020202020204" pitchFamily="34" charset="0"/>
              <a:buChar char="•"/>
            </a:pPr>
            <a:endParaRPr lang="en-US" sz="2000" dirty="0">
              <a:solidFill>
                <a:srgbClr val="FFFFFF"/>
              </a:solidFill>
            </a:endParaRPr>
          </a:p>
        </p:txBody>
      </p:sp>
    </p:spTree>
    <p:extLst>
      <p:ext uri="{BB962C8B-B14F-4D97-AF65-F5344CB8AC3E}">
        <p14:creationId xmlns:p14="http://schemas.microsoft.com/office/powerpoint/2010/main" val="231655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84BB61-12DA-9383-A4F6-A770B31B8AC9}"/>
              </a:ext>
            </a:extLst>
          </p:cNvPr>
          <p:cNvSpPr>
            <a:spLocks noGrp="1"/>
          </p:cNvSpPr>
          <p:nvPr>
            <p:ph type="title"/>
          </p:nvPr>
        </p:nvSpPr>
        <p:spPr/>
        <p:txBody>
          <a:bodyPr/>
          <a:lstStyle/>
          <a:p>
            <a:r>
              <a:rPr lang="sv-SE" dirty="0"/>
              <a:t>Ledarstaben 2023</a:t>
            </a:r>
          </a:p>
        </p:txBody>
      </p:sp>
      <p:sp>
        <p:nvSpPr>
          <p:cNvPr id="3" name="textruta 2">
            <a:extLst>
              <a:ext uri="{FF2B5EF4-FFF2-40B4-BE49-F238E27FC236}">
                <a16:creationId xmlns:a16="http://schemas.microsoft.com/office/drawing/2014/main" id="{99E32F95-D0FE-3FF9-9E10-2202CC1FA73C}"/>
              </a:ext>
            </a:extLst>
          </p:cNvPr>
          <p:cNvSpPr txBox="1"/>
          <p:nvPr/>
        </p:nvSpPr>
        <p:spPr>
          <a:xfrm>
            <a:off x="373224" y="1690688"/>
            <a:ext cx="10263674" cy="4247317"/>
          </a:xfrm>
          <a:prstGeom prst="rect">
            <a:avLst/>
          </a:prstGeom>
          <a:noFill/>
        </p:spPr>
        <p:txBody>
          <a:bodyPr wrap="square" rtlCol="0">
            <a:spAutoFit/>
          </a:bodyPr>
          <a:lstStyle/>
          <a:p>
            <a:r>
              <a:rPr lang="sv-SE" dirty="0"/>
              <a:t>Som det ser ut just nu är tilltänka ledarstaben planerad på följande vis. </a:t>
            </a:r>
          </a:p>
          <a:p>
            <a:endParaRPr lang="sv-SE" dirty="0"/>
          </a:p>
          <a:p>
            <a:r>
              <a:rPr lang="sv-SE" dirty="0"/>
              <a:t>Tränare					          Lagledare				</a:t>
            </a:r>
          </a:p>
          <a:p>
            <a:pPr marL="285750" indent="-285750">
              <a:buFontTx/>
              <a:buChar char="-"/>
            </a:pPr>
            <a:r>
              <a:rPr lang="sv-SE" dirty="0"/>
              <a:t>Robin Rosenstam 			- Vakant			</a:t>
            </a:r>
          </a:p>
          <a:p>
            <a:pPr marL="285750" indent="-285750">
              <a:buFontTx/>
              <a:buChar char="-"/>
            </a:pPr>
            <a:r>
              <a:rPr lang="sv-SE" dirty="0"/>
              <a:t>Per Sandberg				- Vakant</a:t>
            </a:r>
          </a:p>
          <a:p>
            <a:pPr marL="285750" indent="-285750">
              <a:buFontTx/>
              <a:buChar char="-"/>
            </a:pPr>
            <a:r>
              <a:rPr lang="sv-SE" dirty="0"/>
              <a:t>Tobias Bjöörn</a:t>
            </a:r>
          </a:p>
          <a:p>
            <a:pPr marL="285750" indent="-285750">
              <a:buFontTx/>
              <a:buChar char="-"/>
            </a:pPr>
            <a:r>
              <a:rPr lang="sv-SE" dirty="0"/>
              <a:t>VAKANT </a:t>
            </a:r>
          </a:p>
          <a:p>
            <a:pPr marL="285750" indent="-285750">
              <a:buFontTx/>
              <a:buChar char="-"/>
            </a:pPr>
            <a:endParaRPr lang="sv-SE" dirty="0"/>
          </a:p>
          <a:p>
            <a:pPr marL="285750" indent="-285750">
              <a:buFontTx/>
              <a:buChar char="-"/>
            </a:pPr>
            <a:endParaRPr lang="sv-SE" dirty="0"/>
          </a:p>
          <a:p>
            <a:r>
              <a:rPr lang="sv-SE" dirty="0"/>
              <a:t>Ledarstaben är i dagsläget inkomplett, det innebär att ett arbete med att få in ytterligare en tränarresurs samt 2st lagledare, alternativt en lagledare och en </a:t>
            </a:r>
            <a:r>
              <a:rPr lang="sv-SE" dirty="0" err="1"/>
              <a:t>Lagkassör</a:t>
            </a:r>
            <a:r>
              <a:rPr lang="sv-SE" dirty="0"/>
              <a:t>/sponsoransvarig. </a:t>
            </a:r>
          </a:p>
          <a:p>
            <a:r>
              <a:rPr lang="sv-SE" dirty="0"/>
              <a:t>Detta arbetet pågår just nu och vi hoppas ha detta på plats inom kort, då Cecilia som varit lagledare tidigare kommer att kliva av sin roll och måste ersättas. </a:t>
            </a:r>
          </a:p>
          <a:p>
            <a:r>
              <a:rPr lang="sv-SE" dirty="0"/>
              <a:t>Vi tackar även Mattias, Annica och Daniel som valt att inte fortsätta denna säsongen och hoppas dom stöttar från läktaren under säsongen och ger oss bästa stödet därifrån. </a:t>
            </a:r>
          </a:p>
        </p:txBody>
      </p:sp>
    </p:spTree>
    <p:extLst>
      <p:ext uri="{BB962C8B-B14F-4D97-AF65-F5344CB8AC3E}">
        <p14:creationId xmlns:p14="http://schemas.microsoft.com/office/powerpoint/2010/main" val="4116608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95B1A5-E03A-75FB-3F2A-A9543962BFB0}"/>
              </a:ext>
            </a:extLst>
          </p:cNvPr>
          <p:cNvSpPr>
            <a:spLocks noGrp="1"/>
          </p:cNvSpPr>
          <p:nvPr>
            <p:ph type="title"/>
          </p:nvPr>
        </p:nvSpPr>
        <p:spPr>
          <a:xfrm>
            <a:off x="199845" y="0"/>
            <a:ext cx="4717212" cy="1325563"/>
          </a:xfrm>
        </p:spPr>
        <p:txBody>
          <a:bodyPr/>
          <a:lstStyle/>
          <a:p>
            <a:r>
              <a:rPr lang="sv-SE" b="1" u="sng" dirty="0"/>
              <a:t>Säsongen 2024</a:t>
            </a:r>
          </a:p>
        </p:txBody>
      </p:sp>
      <p:sp>
        <p:nvSpPr>
          <p:cNvPr id="3" name="textruta 2">
            <a:extLst>
              <a:ext uri="{FF2B5EF4-FFF2-40B4-BE49-F238E27FC236}">
                <a16:creationId xmlns:a16="http://schemas.microsoft.com/office/drawing/2014/main" id="{16756F56-F483-2030-6283-28226D6A14FE}"/>
              </a:ext>
            </a:extLst>
          </p:cNvPr>
          <p:cNvSpPr txBox="1"/>
          <p:nvPr/>
        </p:nvSpPr>
        <p:spPr>
          <a:xfrm>
            <a:off x="260230" y="1538090"/>
            <a:ext cx="4398034" cy="4278094"/>
          </a:xfrm>
          <a:prstGeom prst="rect">
            <a:avLst/>
          </a:prstGeom>
          <a:noFill/>
        </p:spPr>
        <p:txBody>
          <a:bodyPr wrap="square" rtlCol="0">
            <a:spAutoFit/>
          </a:bodyPr>
          <a:lstStyle/>
          <a:p>
            <a:r>
              <a:rPr lang="sv-SE" sz="1600" b="1" u="sng" dirty="0"/>
              <a:t>Seriespel </a:t>
            </a:r>
          </a:p>
          <a:p>
            <a:endParaRPr lang="sv-SE" sz="1600" dirty="0"/>
          </a:p>
          <a:p>
            <a:r>
              <a:rPr lang="sv-SE" sz="1600" dirty="0"/>
              <a:t>- Som det ser ut ledarmässigt och </a:t>
            </a:r>
            <a:r>
              <a:rPr lang="sv-SE" sz="1600" dirty="0" err="1"/>
              <a:t>truppmässigt</a:t>
            </a:r>
            <a:r>
              <a:rPr lang="sv-SE" sz="1600" dirty="0"/>
              <a:t> så kommer vi endast spela en serie under våren. </a:t>
            </a:r>
          </a:p>
          <a:p>
            <a:r>
              <a:rPr lang="sv-SE" sz="1600" dirty="0"/>
              <a:t>Detta av den enkla anledningen att vi inte har tillräckligt med spelare och ledare för att bedriva två lag i seriespel, som det ser ut just nu!</a:t>
            </a:r>
          </a:p>
          <a:p>
            <a:r>
              <a:rPr lang="sv-SE" sz="1600" dirty="0"/>
              <a:t> </a:t>
            </a:r>
          </a:p>
          <a:p>
            <a:r>
              <a:rPr lang="sv-SE" sz="1600" dirty="0"/>
              <a:t>- Det är Ej spikat i dagsläget vilken nivå på serie vi kommer spela i. Vi kommer att utvärdera truppen och planera vilken/vilka serier vi kommer spela i under februari, och sedan anmäla oss till den serien/serier som vi anser bäst för truppens utveckling. </a:t>
            </a:r>
          </a:p>
          <a:p>
            <a:endParaRPr lang="sv-SE" sz="1600" dirty="0"/>
          </a:p>
          <a:p>
            <a:endParaRPr lang="sv-SE" sz="1600" dirty="0"/>
          </a:p>
          <a:p>
            <a:endParaRPr lang="sv-SE" sz="1600" dirty="0"/>
          </a:p>
        </p:txBody>
      </p:sp>
      <p:sp>
        <p:nvSpPr>
          <p:cNvPr id="5" name="textruta 4">
            <a:extLst>
              <a:ext uri="{FF2B5EF4-FFF2-40B4-BE49-F238E27FC236}">
                <a16:creationId xmlns:a16="http://schemas.microsoft.com/office/drawing/2014/main" id="{333CA689-D060-9EDD-7DB7-7EA0E7FFF907}"/>
              </a:ext>
            </a:extLst>
          </p:cNvPr>
          <p:cNvSpPr txBox="1"/>
          <p:nvPr/>
        </p:nvSpPr>
        <p:spPr>
          <a:xfrm>
            <a:off x="6426679" y="286812"/>
            <a:ext cx="5141774" cy="6324808"/>
          </a:xfrm>
          <a:prstGeom prst="rect">
            <a:avLst/>
          </a:prstGeom>
          <a:noFill/>
        </p:spPr>
        <p:txBody>
          <a:bodyPr wrap="square" rtlCol="0">
            <a:spAutoFit/>
          </a:bodyPr>
          <a:lstStyle/>
          <a:p>
            <a:r>
              <a:rPr lang="sv-SE" sz="1600" dirty="0"/>
              <a:t>Spelartruppen 2024, som den står skriven i dagsläget.  </a:t>
            </a:r>
          </a:p>
          <a:p>
            <a:endParaRPr lang="sv-SE" sz="1600" dirty="0"/>
          </a:p>
          <a:p>
            <a:r>
              <a:rPr lang="sv-SE" sz="1600" b="1" u="sng" dirty="0"/>
              <a:t>Närvarande idag: </a:t>
            </a:r>
            <a:r>
              <a:rPr lang="sv-SE" sz="1600" dirty="0"/>
              <a:t>				</a:t>
            </a:r>
          </a:p>
          <a:p>
            <a:endParaRPr lang="sv-SE" sz="1600" dirty="0"/>
          </a:p>
          <a:p>
            <a:pPr marL="285750" indent="-285750">
              <a:buFontTx/>
              <a:buChar char="-"/>
            </a:pPr>
            <a:r>
              <a:rPr lang="sv-SE" sz="1300" dirty="0"/>
              <a:t>Emmy Gustavsson (MV)			</a:t>
            </a:r>
          </a:p>
          <a:p>
            <a:pPr marL="285750" indent="-285750">
              <a:buFontTx/>
              <a:buChar char="-"/>
            </a:pPr>
            <a:r>
              <a:rPr lang="sv-SE" sz="1300" dirty="0"/>
              <a:t>Linnea Lindh (MV)</a:t>
            </a:r>
          </a:p>
          <a:p>
            <a:pPr marL="285750" indent="-285750">
              <a:buFontTx/>
              <a:buChar char="-"/>
            </a:pPr>
            <a:r>
              <a:rPr lang="sv-SE" sz="1300" dirty="0"/>
              <a:t>Rana </a:t>
            </a:r>
            <a:r>
              <a:rPr lang="sv-SE" sz="1300" dirty="0" err="1"/>
              <a:t>Alramhin</a:t>
            </a:r>
            <a:r>
              <a:rPr lang="sv-SE" sz="1300" dirty="0"/>
              <a:t> (MV)				 </a:t>
            </a:r>
          </a:p>
          <a:p>
            <a:pPr marL="285750" indent="-285750">
              <a:buFontTx/>
              <a:buChar char="-"/>
            </a:pPr>
            <a:r>
              <a:rPr lang="sv-SE" sz="1300" dirty="0"/>
              <a:t>Alexandra </a:t>
            </a:r>
            <a:r>
              <a:rPr lang="sv-SE" sz="1300" dirty="0" err="1"/>
              <a:t>Zaya</a:t>
            </a:r>
            <a:r>
              <a:rPr lang="sv-SE" sz="1300" dirty="0"/>
              <a:t> 					</a:t>
            </a:r>
          </a:p>
          <a:p>
            <a:pPr marL="285750" indent="-285750">
              <a:buFontTx/>
              <a:buChar char="-"/>
            </a:pPr>
            <a:r>
              <a:rPr lang="sv-SE" sz="1300" dirty="0"/>
              <a:t>Alice Bernhardsson Vikström			</a:t>
            </a:r>
          </a:p>
          <a:p>
            <a:pPr marL="285750" indent="-285750">
              <a:buFontTx/>
              <a:buChar char="-"/>
            </a:pPr>
            <a:r>
              <a:rPr lang="sv-SE" sz="1300" dirty="0"/>
              <a:t>Alva Sandberg </a:t>
            </a:r>
          </a:p>
          <a:p>
            <a:pPr marL="285750" indent="-285750">
              <a:buFontTx/>
              <a:buChar char="-"/>
            </a:pPr>
            <a:r>
              <a:rPr lang="sv-SE" sz="1300" dirty="0"/>
              <a:t>Cornelia </a:t>
            </a:r>
            <a:r>
              <a:rPr lang="sv-SE" sz="1300" dirty="0" err="1"/>
              <a:t>Widh</a:t>
            </a:r>
            <a:endParaRPr lang="sv-SE" sz="1300" dirty="0"/>
          </a:p>
          <a:p>
            <a:pPr marL="285750" indent="-285750">
              <a:buFontTx/>
              <a:buChar char="-"/>
            </a:pPr>
            <a:r>
              <a:rPr lang="sv-SE" sz="1300" dirty="0" err="1"/>
              <a:t>Dilvin</a:t>
            </a:r>
            <a:r>
              <a:rPr lang="sv-SE" sz="1300" dirty="0"/>
              <a:t> </a:t>
            </a:r>
            <a:r>
              <a:rPr lang="sv-SE" sz="1300" dirty="0" err="1"/>
              <a:t>Ariz</a:t>
            </a:r>
            <a:endParaRPr lang="sv-SE" sz="1300" dirty="0"/>
          </a:p>
          <a:p>
            <a:pPr marL="285750" indent="-285750">
              <a:buFontTx/>
              <a:buChar char="-"/>
            </a:pPr>
            <a:r>
              <a:rPr lang="sv-SE" sz="1300" dirty="0" err="1"/>
              <a:t>Eldana</a:t>
            </a:r>
            <a:r>
              <a:rPr lang="sv-SE" sz="1300" dirty="0"/>
              <a:t> </a:t>
            </a:r>
            <a:r>
              <a:rPr lang="sv-SE" sz="1300" dirty="0" err="1"/>
              <a:t>Kesete</a:t>
            </a:r>
            <a:endParaRPr lang="sv-SE" sz="1300" dirty="0"/>
          </a:p>
          <a:p>
            <a:pPr marL="285750" indent="-285750">
              <a:buFontTx/>
              <a:buChar char="-"/>
            </a:pPr>
            <a:r>
              <a:rPr lang="sv-SE" sz="1300" dirty="0"/>
              <a:t>Ella </a:t>
            </a:r>
            <a:r>
              <a:rPr lang="sv-SE" sz="1300" dirty="0" err="1"/>
              <a:t>Gürler</a:t>
            </a:r>
            <a:r>
              <a:rPr lang="sv-SE" sz="1300" dirty="0"/>
              <a:t> </a:t>
            </a:r>
          </a:p>
          <a:p>
            <a:pPr marL="285750" indent="-285750">
              <a:buFontTx/>
              <a:buChar char="-"/>
            </a:pPr>
            <a:r>
              <a:rPr lang="sv-SE" sz="1300" dirty="0"/>
              <a:t>Ellen </a:t>
            </a:r>
            <a:r>
              <a:rPr lang="sv-SE" sz="1300" dirty="0" err="1"/>
              <a:t>Örevik</a:t>
            </a:r>
            <a:endParaRPr lang="sv-SE" sz="1300" dirty="0"/>
          </a:p>
          <a:p>
            <a:pPr marL="285750" indent="-285750">
              <a:buFontTx/>
              <a:buChar char="-"/>
            </a:pPr>
            <a:r>
              <a:rPr lang="sv-SE" sz="1300" dirty="0"/>
              <a:t>Filippa </a:t>
            </a:r>
            <a:r>
              <a:rPr lang="sv-SE" sz="1300" dirty="0" err="1"/>
              <a:t>Kroné</a:t>
            </a:r>
            <a:endParaRPr lang="sv-SE" sz="1300" dirty="0"/>
          </a:p>
          <a:p>
            <a:pPr marL="285750" indent="-285750">
              <a:buFontTx/>
              <a:buChar char="-"/>
            </a:pPr>
            <a:r>
              <a:rPr lang="sv-SE" sz="1300" dirty="0"/>
              <a:t>Hanna Lindgren</a:t>
            </a:r>
          </a:p>
          <a:p>
            <a:pPr marL="285750" indent="-285750">
              <a:buFontTx/>
              <a:buChar char="-"/>
            </a:pPr>
            <a:r>
              <a:rPr lang="sv-SE" sz="1300" dirty="0"/>
              <a:t>Lovisa </a:t>
            </a:r>
            <a:r>
              <a:rPr lang="sv-SE" sz="1300" dirty="0" err="1"/>
              <a:t>Maniette</a:t>
            </a:r>
            <a:endParaRPr lang="sv-SE" sz="1300" dirty="0"/>
          </a:p>
          <a:p>
            <a:pPr marL="285750" indent="-285750">
              <a:buFontTx/>
              <a:buChar char="-"/>
            </a:pPr>
            <a:r>
              <a:rPr lang="sv-SE" sz="1300" dirty="0" err="1"/>
              <a:t>Lidya</a:t>
            </a:r>
            <a:r>
              <a:rPr lang="sv-SE" sz="1300" dirty="0"/>
              <a:t> </a:t>
            </a:r>
            <a:r>
              <a:rPr lang="sv-SE" sz="1300" dirty="0" err="1"/>
              <a:t>Welday</a:t>
            </a:r>
            <a:endParaRPr lang="sv-SE" sz="1300" dirty="0"/>
          </a:p>
          <a:p>
            <a:pPr marL="285750" indent="-285750">
              <a:buFontTx/>
              <a:buChar char="-"/>
            </a:pPr>
            <a:r>
              <a:rPr lang="sv-SE" sz="1300" dirty="0"/>
              <a:t>Lita Forsström</a:t>
            </a:r>
          </a:p>
          <a:p>
            <a:pPr marL="285750" indent="-285750">
              <a:buFontTx/>
              <a:buChar char="-"/>
            </a:pPr>
            <a:r>
              <a:rPr lang="sv-SE" sz="1300" dirty="0"/>
              <a:t>Maja Rosenstam</a:t>
            </a:r>
          </a:p>
          <a:p>
            <a:pPr marL="285750" indent="-285750">
              <a:buFontTx/>
              <a:buChar char="-"/>
            </a:pPr>
            <a:r>
              <a:rPr lang="sv-SE" sz="1300" dirty="0"/>
              <a:t>Maja Hedengren</a:t>
            </a:r>
          </a:p>
          <a:p>
            <a:pPr marL="285750" indent="-285750">
              <a:buFontTx/>
              <a:buChar char="-"/>
            </a:pPr>
            <a:r>
              <a:rPr lang="sv-SE" sz="1300" dirty="0" err="1"/>
              <a:t>Melani</a:t>
            </a:r>
            <a:r>
              <a:rPr lang="sv-SE" sz="1300" dirty="0"/>
              <a:t> Eriksson</a:t>
            </a:r>
          </a:p>
          <a:p>
            <a:pPr marL="285750" indent="-285750">
              <a:buFontTx/>
              <a:buChar char="-"/>
            </a:pPr>
            <a:r>
              <a:rPr lang="sv-SE" sz="1300" dirty="0"/>
              <a:t>Nora Bjöörn</a:t>
            </a:r>
          </a:p>
          <a:p>
            <a:pPr marL="285750" indent="-285750">
              <a:buFontTx/>
              <a:buChar char="-"/>
            </a:pPr>
            <a:r>
              <a:rPr lang="sv-SE" sz="1300" dirty="0" err="1"/>
              <a:t>Saliem</a:t>
            </a:r>
            <a:r>
              <a:rPr lang="sv-SE" sz="1300" dirty="0"/>
              <a:t> Daniel</a:t>
            </a:r>
          </a:p>
          <a:p>
            <a:pPr marL="285750" indent="-285750">
              <a:buFontTx/>
              <a:buChar char="-"/>
            </a:pPr>
            <a:r>
              <a:rPr lang="sv-SE" sz="1300" dirty="0"/>
              <a:t>Selma Holmlund</a:t>
            </a:r>
          </a:p>
          <a:p>
            <a:pPr marL="285750" indent="-285750">
              <a:buFontTx/>
              <a:buChar char="-"/>
            </a:pPr>
            <a:r>
              <a:rPr lang="sv-SE" sz="1300" dirty="0"/>
              <a:t>Tuva Lord </a:t>
            </a:r>
            <a:r>
              <a:rPr lang="sv-SE" sz="1300" dirty="0" err="1"/>
              <a:t>Niburg</a:t>
            </a:r>
            <a:endParaRPr lang="sv-SE" sz="1300" dirty="0"/>
          </a:p>
          <a:p>
            <a:pPr marL="285750" indent="-285750">
              <a:buFontTx/>
              <a:buChar char="-"/>
            </a:pPr>
            <a:r>
              <a:rPr lang="sv-SE" sz="1300" dirty="0" err="1"/>
              <a:t>Yolanda</a:t>
            </a:r>
            <a:r>
              <a:rPr lang="sv-SE" sz="1300" dirty="0"/>
              <a:t> Pilheden</a:t>
            </a:r>
          </a:p>
          <a:p>
            <a:endParaRPr lang="sv-SE" sz="1300" dirty="0"/>
          </a:p>
          <a:p>
            <a:r>
              <a:rPr lang="sv-SE" sz="1600" dirty="0"/>
              <a:t>Totalt: 21st spelare + 3 målvakter. </a:t>
            </a:r>
          </a:p>
        </p:txBody>
      </p:sp>
    </p:spTree>
    <p:extLst>
      <p:ext uri="{BB962C8B-B14F-4D97-AF65-F5344CB8AC3E}">
        <p14:creationId xmlns:p14="http://schemas.microsoft.com/office/powerpoint/2010/main" val="179312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DA431E-EC7B-2F3E-EB38-5C290500ED84}"/>
              </a:ext>
            </a:extLst>
          </p:cNvPr>
          <p:cNvSpPr>
            <a:spLocks noGrp="1"/>
          </p:cNvSpPr>
          <p:nvPr>
            <p:ph type="title"/>
          </p:nvPr>
        </p:nvSpPr>
        <p:spPr/>
        <p:txBody>
          <a:bodyPr/>
          <a:lstStyle/>
          <a:p>
            <a:pPr algn="ctr"/>
            <a:r>
              <a:rPr lang="sv-SE" b="1" u="sng" dirty="0"/>
              <a:t>Träningstider &amp; Träningsmatcher</a:t>
            </a:r>
          </a:p>
        </p:txBody>
      </p:sp>
      <p:sp>
        <p:nvSpPr>
          <p:cNvPr id="3" name="textruta 2">
            <a:extLst>
              <a:ext uri="{FF2B5EF4-FFF2-40B4-BE49-F238E27FC236}">
                <a16:creationId xmlns:a16="http://schemas.microsoft.com/office/drawing/2014/main" id="{74F5534A-FC90-2B31-3C4E-DF4A5DFF5FA1}"/>
              </a:ext>
            </a:extLst>
          </p:cNvPr>
          <p:cNvSpPr txBox="1"/>
          <p:nvPr/>
        </p:nvSpPr>
        <p:spPr>
          <a:xfrm>
            <a:off x="5932098" y="2632465"/>
            <a:ext cx="5653178" cy="2800767"/>
          </a:xfrm>
          <a:prstGeom prst="rect">
            <a:avLst/>
          </a:prstGeom>
          <a:noFill/>
        </p:spPr>
        <p:txBody>
          <a:bodyPr wrap="square" rtlCol="0">
            <a:spAutoFit/>
          </a:bodyPr>
          <a:lstStyle/>
          <a:p>
            <a:r>
              <a:rPr lang="sv-SE" b="1" u="sng" dirty="0"/>
              <a:t>Klara träningsmatcher</a:t>
            </a:r>
          </a:p>
          <a:p>
            <a:endParaRPr lang="sv-SE" b="1" u="sng" dirty="0"/>
          </a:p>
          <a:p>
            <a:pPr marL="285750" indent="-285750">
              <a:buFont typeface="Arial" panose="020B0604020202020204" pitchFamily="34" charset="0"/>
              <a:buChar char="•"/>
            </a:pPr>
            <a:endParaRPr lang="sv-SE" sz="15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sv-SE" sz="1500" dirty="0">
                <a:effectLst/>
                <a:latin typeface="Calibri" panose="020F0502020204030204" pitchFamily="34" charset="0"/>
                <a:ea typeface="Calibri" panose="020F0502020204030204" pitchFamily="34" charset="0"/>
              </a:rPr>
              <a:t>IK Viljan – Jäders IF F15-17			Fredag 8/3 KL </a:t>
            </a:r>
            <a:r>
              <a:rPr lang="sv-SE" sz="1500">
                <a:effectLst/>
                <a:latin typeface="Calibri" panose="020F0502020204030204" pitchFamily="34" charset="0"/>
                <a:ea typeface="Calibri" panose="020F0502020204030204" pitchFamily="34" charset="0"/>
              </a:rPr>
              <a:t>18:30 </a:t>
            </a:r>
            <a:endParaRPr lang="sv-SE" sz="15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sv-SE" sz="1500" dirty="0">
                <a:effectLst/>
                <a:latin typeface="Calibri" panose="020F0502020204030204" pitchFamily="34" charset="0"/>
                <a:ea typeface="Calibri" panose="020F0502020204030204" pitchFamily="34" charset="0"/>
              </a:rPr>
              <a:t>IK Viljan – Eskilstuna United F-09		Söndag 10/3 KL 17:30</a:t>
            </a:r>
          </a:p>
          <a:p>
            <a:pPr marL="285750" indent="-285750">
              <a:buFont typeface="Arial" panose="020B0604020202020204" pitchFamily="34" charset="0"/>
              <a:buChar char="•"/>
            </a:pPr>
            <a:r>
              <a:rPr lang="sv-SE" sz="1500" dirty="0">
                <a:latin typeface="Calibri" panose="020F0502020204030204" pitchFamily="34" charset="0"/>
                <a:ea typeface="Calibri" panose="020F0502020204030204" pitchFamily="34" charset="0"/>
              </a:rPr>
              <a:t>IK Viljan – Brommapojkarna F10 U		Lördag 16/3 KL 12:00</a:t>
            </a:r>
          </a:p>
          <a:p>
            <a:pPr marL="285750" indent="-285750">
              <a:buFont typeface="Arial" panose="020B0604020202020204" pitchFamily="34" charset="0"/>
              <a:buChar char="•"/>
            </a:pPr>
            <a:r>
              <a:rPr lang="sv-SE" sz="1500" dirty="0">
                <a:effectLst/>
                <a:latin typeface="Calibri" panose="020F0502020204030204" pitchFamily="34" charset="0"/>
                <a:ea typeface="Calibri" panose="020F0502020204030204" pitchFamily="34" charset="0"/>
              </a:rPr>
              <a:t>I</a:t>
            </a:r>
            <a:r>
              <a:rPr lang="sv-SE" sz="1500" dirty="0">
                <a:latin typeface="Calibri" panose="020F0502020204030204" pitchFamily="34" charset="0"/>
                <a:ea typeface="Calibri" panose="020F0502020204030204" pitchFamily="34" charset="0"/>
              </a:rPr>
              <a:t>K Viljan – Enköpings SK DJ			Fredag 5/4 KL 19:00 *</a:t>
            </a:r>
            <a:r>
              <a:rPr lang="sv-SE" sz="1500" dirty="0">
                <a:effectLst/>
                <a:latin typeface="Calibri" panose="020F0502020204030204" pitchFamily="34" charset="0"/>
                <a:ea typeface="Calibri" panose="020F0502020204030204" pitchFamily="34" charset="0"/>
              </a:rPr>
              <a:t> </a:t>
            </a:r>
          </a:p>
          <a:p>
            <a:pPr marL="285750" indent="-285750">
              <a:buFont typeface="Arial" panose="020B0604020202020204" pitchFamily="34" charset="0"/>
              <a:buChar char="•"/>
            </a:pPr>
            <a:r>
              <a:rPr lang="sv-SE" sz="1500" dirty="0">
                <a:effectLst/>
                <a:latin typeface="Calibri" panose="020F0502020204030204" pitchFamily="34" charset="0"/>
                <a:ea typeface="Calibri" panose="020F0502020204030204" pitchFamily="34" charset="0"/>
              </a:rPr>
              <a:t>Forsby FF – IK Viljan F-17</a:t>
            </a:r>
            <a:r>
              <a:rPr lang="sv-SE" sz="1500" dirty="0">
                <a:latin typeface="Calibri" panose="020F0502020204030204" pitchFamily="34" charset="0"/>
                <a:ea typeface="Calibri" panose="020F0502020204030204" pitchFamily="34" charset="0"/>
              </a:rPr>
              <a:t>				söndag 14/4 KL 12:00</a:t>
            </a:r>
            <a:br>
              <a:rPr lang="sv-SE" b="1" u="sng" dirty="0"/>
            </a:br>
            <a:endParaRPr lang="sv-SE" b="1" u="sng" dirty="0"/>
          </a:p>
          <a:p>
            <a:pPr marL="285750" indent="-285750">
              <a:buFont typeface="Arial" panose="020B0604020202020204" pitchFamily="34" charset="0"/>
              <a:buChar char="•"/>
            </a:pPr>
            <a:endParaRPr lang="sv-SE" b="1" u="sng" dirty="0"/>
          </a:p>
          <a:p>
            <a:r>
              <a:rPr lang="sv-SE" sz="1400" dirty="0"/>
              <a:t>* Inväntar bekräftelse från motståndare. </a:t>
            </a:r>
          </a:p>
        </p:txBody>
      </p:sp>
      <p:sp>
        <p:nvSpPr>
          <p:cNvPr id="4" name="textruta 9">
            <a:extLst>
              <a:ext uri="{FF2B5EF4-FFF2-40B4-BE49-F238E27FC236}">
                <a16:creationId xmlns:a16="http://schemas.microsoft.com/office/drawing/2014/main" id="{0A9A3E01-08CF-7D96-AC3C-B1BA01745872}"/>
              </a:ext>
            </a:extLst>
          </p:cNvPr>
          <p:cNvSpPr txBox="1"/>
          <p:nvPr/>
        </p:nvSpPr>
        <p:spPr>
          <a:xfrm>
            <a:off x="1003422" y="2844658"/>
            <a:ext cx="3128750" cy="3693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sv-SE" dirty="0"/>
          </a:p>
        </p:txBody>
      </p:sp>
      <p:sp>
        <p:nvSpPr>
          <p:cNvPr id="5" name="textruta 4">
            <a:extLst>
              <a:ext uri="{FF2B5EF4-FFF2-40B4-BE49-F238E27FC236}">
                <a16:creationId xmlns:a16="http://schemas.microsoft.com/office/drawing/2014/main" id="{B75CAB1E-6966-FD41-70AC-74A9ACC50A25}"/>
              </a:ext>
            </a:extLst>
          </p:cNvPr>
          <p:cNvSpPr txBox="1"/>
          <p:nvPr/>
        </p:nvSpPr>
        <p:spPr>
          <a:xfrm>
            <a:off x="339305" y="2517446"/>
            <a:ext cx="5653178" cy="1523494"/>
          </a:xfrm>
          <a:prstGeom prst="rect">
            <a:avLst/>
          </a:prstGeom>
          <a:noFill/>
        </p:spPr>
        <p:txBody>
          <a:bodyPr wrap="square" rtlCol="0">
            <a:spAutoFit/>
          </a:bodyPr>
          <a:lstStyle/>
          <a:p>
            <a:endParaRPr lang="sv-SE" b="1" u="sng" dirty="0"/>
          </a:p>
          <a:p>
            <a:pPr marL="285750" indent="-285750">
              <a:buFont typeface="Arial" panose="020B0604020202020204" pitchFamily="34" charset="0"/>
              <a:buChar char="•"/>
            </a:pPr>
            <a:r>
              <a:rPr lang="sv-SE" sz="1500" b="1" u="sng" dirty="0">
                <a:latin typeface="Calibri" panose="020F0502020204030204" pitchFamily="34" charset="0"/>
                <a:ea typeface="Calibri" panose="020F0502020204030204" pitchFamily="34" charset="0"/>
              </a:rPr>
              <a:t>Träningstider just nu</a:t>
            </a:r>
            <a:r>
              <a:rPr lang="sv-SE" sz="1500" b="1" u="sng" dirty="0">
                <a:effectLst/>
                <a:latin typeface="Calibri" panose="020F0502020204030204" pitchFamily="34" charset="0"/>
                <a:ea typeface="Calibri" panose="020F0502020204030204" pitchFamily="34" charset="0"/>
              </a:rPr>
              <a:t> </a:t>
            </a:r>
          </a:p>
          <a:p>
            <a:pPr marL="285750" indent="-285750">
              <a:buFont typeface="Arial" panose="020B0604020202020204" pitchFamily="34" charset="0"/>
              <a:buChar char="•"/>
            </a:pPr>
            <a:endParaRPr lang="sv-SE" sz="1500" b="1" u="sng" dirty="0">
              <a:latin typeface="Calibri" panose="020F0502020204030204" pitchFamily="34" charset="0"/>
              <a:ea typeface="Calibri" panose="020F0502020204030204" pitchFamily="34" charset="0"/>
            </a:endParaRPr>
          </a:p>
          <a:p>
            <a:r>
              <a:rPr lang="sv-SE" sz="1500" dirty="0">
                <a:latin typeface="Calibri" panose="020F0502020204030204" pitchFamily="34" charset="0"/>
                <a:ea typeface="Calibri" panose="020F0502020204030204" pitchFamily="34" charset="0"/>
              </a:rPr>
              <a:t>Måndagar: 19:15 – 20:45 	Samlingstid 19:00 ombytt o klar</a:t>
            </a:r>
          </a:p>
          <a:p>
            <a:r>
              <a:rPr lang="sv-SE" sz="1500" dirty="0">
                <a:effectLst/>
                <a:latin typeface="Calibri" panose="020F0502020204030204" pitchFamily="34" charset="0"/>
                <a:ea typeface="Calibri" panose="020F0502020204030204" pitchFamily="34" charset="0"/>
              </a:rPr>
              <a:t>Tisdagar</a:t>
            </a:r>
            <a:r>
              <a:rPr lang="sv-SE" sz="1500" dirty="0">
                <a:latin typeface="Calibri" panose="020F0502020204030204" pitchFamily="34" charset="0"/>
                <a:ea typeface="Calibri" panose="020F0502020204030204" pitchFamily="34" charset="0"/>
              </a:rPr>
              <a:t>: 19:15 – 20:45		Samlingstid 19:00 ombytt o klar</a:t>
            </a:r>
          </a:p>
          <a:p>
            <a:r>
              <a:rPr lang="sv-SE" sz="1500" dirty="0">
                <a:effectLst/>
                <a:latin typeface="Calibri" panose="020F0502020204030204" pitchFamily="34" charset="0"/>
                <a:ea typeface="Calibri" panose="020F0502020204030204" pitchFamily="34" charset="0"/>
              </a:rPr>
              <a:t>Onsdagar</a:t>
            </a:r>
            <a:r>
              <a:rPr lang="sv-SE" sz="1500" dirty="0">
                <a:latin typeface="Calibri" panose="020F0502020204030204" pitchFamily="34" charset="0"/>
                <a:ea typeface="Calibri" panose="020F0502020204030204" pitchFamily="34" charset="0"/>
              </a:rPr>
              <a:t>: 19:30 – 20:30 	Samling 19:15 ombytt o klar</a:t>
            </a:r>
            <a:endParaRPr lang="sv-SE" sz="15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13449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A099D0-0FFD-B5AB-8D12-CD9F068D5036}"/>
              </a:ext>
            </a:extLst>
          </p:cNvPr>
          <p:cNvSpPr>
            <a:spLocks noGrp="1"/>
          </p:cNvSpPr>
          <p:nvPr>
            <p:ph type="title"/>
          </p:nvPr>
        </p:nvSpPr>
        <p:spPr>
          <a:xfrm>
            <a:off x="838200" y="0"/>
            <a:ext cx="10515600" cy="1325563"/>
          </a:xfrm>
        </p:spPr>
        <p:txBody>
          <a:bodyPr/>
          <a:lstStyle/>
          <a:p>
            <a:pPr algn="ctr"/>
            <a:r>
              <a:rPr lang="sv-SE" b="1" u="sng" dirty="0"/>
              <a:t>Fokusområden 2024 </a:t>
            </a:r>
          </a:p>
        </p:txBody>
      </p:sp>
      <p:sp>
        <p:nvSpPr>
          <p:cNvPr id="4" name="textruta 3">
            <a:extLst>
              <a:ext uri="{FF2B5EF4-FFF2-40B4-BE49-F238E27FC236}">
                <a16:creationId xmlns:a16="http://schemas.microsoft.com/office/drawing/2014/main" id="{1F97C1D5-0026-2C32-3ED9-4686F0DE397E}"/>
              </a:ext>
            </a:extLst>
          </p:cNvPr>
          <p:cNvSpPr txBox="1"/>
          <p:nvPr/>
        </p:nvSpPr>
        <p:spPr>
          <a:xfrm>
            <a:off x="605286" y="1379577"/>
            <a:ext cx="4398034" cy="5693866"/>
          </a:xfrm>
          <a:prstGeom prst="rect">
            <a:avLst/>
          </a:prstGeom>
          <a:noFill/>
        </p:spPr>
        <p:txBody>
          <a:bodyPr wrap="square" rtlCol="0">
            <a:spAutoFit/>
          </a:bodyPr>
          <a:lstStyle/>
          <a:p>
            <a:r>
              <a:rPr lang="sv-SE" sz="1400" b="1" dirty="0"/>
              <a:t>6 Nyckelpunkter vi måste anamma tillsammans: </a:t>
            </a:r>
          </a:p>
          <a:p>
            <a:endParaRPr lang="sv-SE" sz="1400" dirty="0"/>
          </a:p>
          <a:p>
            <a:r>
              <a:rPr lang="sv-SE" sz="1400" dirty="0"/>
              <a:t>1: </a:t>
            </a:r>
          </a:p>
          <a:p>
            <a:r>
              <a:rPr lang="sv-SE" sz="1400" dirty="0"/>
              <a:t>Kollektivet, dvs det viktiga arbetet tillsammans. Där vi genom ett aktivt och rörligt spelsätt ger oss många utvägar i försvarspelt och möjligheter i offensiva spelet. Det ska vara jobbigt och möta detta laget och då måste vi jobba hårt tillsammans och våga utmana oss själva och medspelare. </a:t>
            </a:r>
          </a:p>
          <a:p>
            <a:endParaRPr lang="sv-SE" sz="1400" dirty="0"/>
          </a:p>
          <a:p>
            <a:r>
              <a:rPr lang="sv-SE" sz="1400" dirty="0"/>
              <a:t>2: </a:t>
            </a:r>
          </a:p>
          <a:p>
            <a:r>
              <a:rPr lang="sv-SE" sz="1400" dirty="0"/>
              <a:t>Lagdelsanpassade träningar, vi kommer under säsongen att fokusera på att träna ihop med sina lagdelar. </a:t>
            </a:r>
            <a:r>
              <a:rPr lang="sv-SE" sz="1400" dirty="0" err="1"/>
              <a:t>T.ex</a:t>
            </a:r>
            <a:r>
              <a:rPr lang="sv-SE" sz="1400" dirty="0"/>
              <a:t> att dom offensiva spelarna ges möjligheten att träna sista tredjedel i mindre grupp med bara anfallsspelare. Mittfältare tränar på passningsspel och smartness, </a:t>
            </a:r>
            <a:r>
              <a:rPr lang="sv-SE" sz="1400" dirty="0" err="1"/>
              <a:t>t.ex</a:t>
            </a:r>
            <a:r>
              <a:rPr lang="sv-SE" sz="1400" dirty="0"/>
              <a:t> spela felvänd och rättvänd osv.  </a:t>
            </a:r>
          </a:p>
          <a:p>
            <a:r>
              <a:rPr lang="sv-SE" sz="1400" dirty="0"/>
              <a:t>Försvarare tränar </a:t>
            </a:r>
            <a:r>
              <a:rPr lang="sv-SE" sz="1400" dirty="0" err="1"/>
              <a:t>t.ex</a:t>
            </a:r>
            <a:r>
              <a:rPr lang="sv-SE" sz="1400" dirty="0"/>
              <a:t> på passningsspel, överflyttningar, fylla på med ytterbackar på överlapp osv. </a:t>
            </a:r>
          </a:p>
          <a:p>
            <a:endParaRPr lang="sv-SE" sz="1400" dirty="0"/>
          </a:p>
          <a:p>
            <a:r>
              <a:rPr lang="sv-SE" sz="1400" dirty="0"/>
              <a:t>3: </a:t>
            </a:r>
          </a:p>
          <a:p>
            <a:r>
              <a:rPr lang="sv-SE" sz="1400" dirty="0" err="1"/>
              <a:t>Kravställan</a:t>
            </a:r>
            <a:r>
              <a:rPr lang="sv-SE" sz="1400" dirty="0"/>
              <a:t>, genom att vi på rimlig nivå såklart ställer krav på varann. Ni ställer krav på oss ledare och vi som ledare ställer krav på er. Ni ska kunna ställa kraven på varann att ge 100 % utefter sin förmåga! </a:t>
            </a:r>
          </a:p>
          <a:p>
            <a:endParaRPr lang="sv-SE" sz="1400" dirty="0"/>
          </a:p>
        </p:txBody>
      </p:sp>
      <p:sp>
        <p:nvSpPr>
          <p:cNvPr id="5" name="textruta 4">
            <a:extLst>
              <a:ext uri="{FF2B5EF4-FFF2-40B4-BE49-F238E27FC236}">
                <a16:creationId xmlns:a16="http://schemas.microsoft.com/office/drawing/2014/main" id="{7C54F3BE-EEEE-C5AC-8DCD-12A90ED3AB40}"/>
              </a:ext>
            </a:extLst>
          </p:cNvPr>
          <p:cNvSpPr txBox="1"/>
          <p:nvPr/>
        </p:nvSpPr>
        <p:spPr>
          <a:xfrm>
            <a:off x="6862440" y="1794444"/>
            <a:ext cx="4491360" cy="5216813"/>
          </a:xfrm>
          <a:prstGeom prst="rect">
            <a:avLst/>
          </a:prstGeom>
          <a:noFill/>
        </p:spPr>
        <p:txBody>
          <a:bodyPr wrap="square" rtlCol="0">
            <a:spAutoFit/>
          </a:bodyPr>
          <a:lstStyle/>
          <a:p>
            <a:r>
              <a:rPr lang="sv-SE" sz="1500" dirty="0"/>
              <a:t>4: </a:t>
            </a:r>
            <a:r>
              <a:rPr lang="sv-SE" sz="1500" dirty="0" err="1"/>
              <a:t>Teambuilding</a:t>
            </a:r>
            <a:r>
              <a:rPr lang="sv-SE" sz="1500" dirty="0"/>
              <a:t> aktiviteter, teoripass, och föreläsningar kommer genomföras </a:t>
            </a:r>
            <a:r>
              <a:rPr lang="sv-SE" sz="1500"/>
              <a:t>under säsongen, Samt </a:t>
            </a:r>
            <a:r>
              <a:rPr lang="sv-SE" sz="1500" dirty="0"/>
              <a:t>genomföra en hel del teoretiska pass tillsammans där vi tittar på hur vi vill spela fotboll och hur vi ska ta oss dit!</a:t>
            </a:r>
          </a:p>
          <a:p>
            <a:endParaRPr lang="sv-SE" sz="1500" dirty="0"/>
          </a:p>
          <a:p>
            <a:r>
              <a:rPr lang="sv-SE" sz="1500" dirty="0"/>
              <a:t>5: </a:t>
            </a:r>
          </a:p>
          <a:p>
            <a:r>
              <a:rPr lang="sv-SE" sz="1500" dirty="0"/>
              <a:t>Passningsorienterad och fartfylld fotboll! </a:t>
            </a:r>
          </a:p>
          <a:p>
            <a:r>
              <a:rPr lang="sv-SE" sz="1500" dirty="0"/>
              <a:t>Vi ska vara laget som vill ha bollen inom laget, vill vinna tillbaka bollen snabbt och attackera motståndarna när dom är som sårbarast. Vi ska jobba med triggers för att veta när och hur vi ska sätta in pressen för att vinna bollen och vi ska göra det tillsammans!</a:t>
            </a:r>
          </a:p>
          <a:p>
            <a:endParaRPr lang="sv-SE" sz="1500" dirty="0"/>
          </a:p>
          <a:p>
            <a:r>
              <a:rPr lang="sv-SE" sz="1500" dirty="0"/>
              <a:t>6: </a:t>
            </a:r>
          </a:p>
          <a:p>
            <a:r>
              <a:rPr lang="sv-SE" sz="1500" dirty="0"/>
              <a:t>GLÄDJE! </a:t>
            </a:r>
            <a:br>
              <a:rPr lang="sv-SE" sz="1500" dirty="0"/>
            </a:br>
            <a:r>
              <a:rPr lang="sv-SE" sz="1500" dirty="0"/>
              <a:t>Alla dessa punkter kommer aldrig klaffa om vi inte gör detta med total glädje när vi är på planen. Vi ska älska fotbollen, och älska att bli bättre! </a:t>
            </a:r>
          </a:p>
          <a:p>
            <a:r>
              <a:rPr lang="sv-SE" sz="1500" dirty="0"/>
              <a:t>Vi tillsammans ska se till att vi är ett kollektiv som kommer nå resultat genom att ha otroligt roligt på vägen under hela säsongen! </a:t>
            </a:r>
          </a:p>
          <a:p>
            <a:endParaRPr lang="sv-SE" dirty="0"/>
          </a:p>
        </p:txBody>
      </p:sp>
    </p:spTree>
    <p:extLst>
      <p:ext uri="{BB962C8B-B14F-4D97-AF65-F5344CB8AC3E}">
        <p14:creationId xmlns:p14="http://schemas.microsoft.com/office/powerpoint/2010/main" val="1954547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524711-DF29-568C-B689-9BFBDB93928F}"/>
              </a:ext>
            </a:extLst>
          </p:cNvPr>
          <p:cNvSpPr>
            <a:spLocks noGrp="1"/>
          </p:cNvSpPr>
          <p:nvPr>
            <p:ph type="title"/>
          </p:nvPr>
        </p:nvSpPr>
        <p:spPr/>
        <p:txBody>
          <a:bodyPr/>
          <a:lstStyle/>
          <a:p>
            <a:pPr algn="ctr"/>
            <a:r>
              <a:rPr lang="sv-SE" b="1" u="sng" dirty="0"/>
              <a:t>Förväntningar: </a:t>
            </a:r>
          </a:p>
        </p:txBody>
      </p:sp>
      <p:sp>
        <p:nvSpPr>
          <p:cNvPr id="3" name="textruta 2">
            <a:extLst>
              <a:ext uri="{FF2B5EF4-FFF2-40B4-BE49-F238E27FC236}">
                <a16:creationId xmlns:a16="http://schemas.microsoft.com/office/drawing/2014/main" id="{E2A7B93C-210B-2292-9EF6-605917501DF2}"/>
              </a:ext>
            </a:extLst>
          </p:cNvPr>
          <p:cNvSpPr txBox="1"/>
          <p:nvPr/>
        </p:nvSpPr>
        <p:spPr>
          <a:xfrm>
            <a:off x="649095" y="1661813"/>
            <a:ext cx="3396694" cy="3416320"/>
          </a:xfrm>
          <a:prstGeom prst="rect">
            <a:avLst/>
          </a:prstGeom>
          <a:noFill/>
        </p:spPr>
        <p:txBody>
          <a:bodyPr wrap="square" rtlCol="0">
            <a:spAutoFit/>
          </a:bodyPr>
          <a:lstStyle/>
          <a:p>
            <a:r>
              <a:rPr lang="sv-SE" b="1" u="sng" dirty="0"/>
              <a:t>Förväntningar på varje individ från oss ledare.</a:t>
            </a:r>
          </a:p>
          <a:p>
            <a:endParaRPr lang="sv-SE" b="1" u="sng" dirty="0"/>
          </a:p>
          <a:p>
            <a:r>
              <a:rPr lang="sv-SE" dirty="0"/>
              <a:t>- Fullföljer det vi startar, Vi kör hela vägen till sista träningspasset för säsongen!   </a:t>
            </a:r>
          </a:p>
          <a:p>
            <a:r>
              <a:rPr lang="sv-SE" dirty="0"/>
              <a:t>- Härvaro på träning och match. </a:t>
            </a:r>
          </a:p>
          <a:p>
            <a:r>
              <a:rPr lang="sv-SE" dirty="0"/>
              <a:t>- Svarar på kallelser, om tacka nej så skriv kommentar varför. </a:t>
            </a:r>
          </a:p>
          <a:p>
            <a:r>
              <a:rPr lang="sv-SE" dirty="0"/>
              <a:t>- Öppenhet och transparens, våga kom till oss och prata! </a:t>
            </a:r>
          </a:p>
          <a:p>
            <a:endParaRPr lang="sv-SE" dirty="0"/>
          </a:p>
        </p:txBody>
      </p:sp>
      <p:sp>
        <p:nvSpPr>
          <p:cNvPr id="7" name="textruta 6">
            <a:extLst>
              <a:ext uri="{FF2B5EF4-FFF2-40B4-BE49-F238E27FC236}">
                <a16:creationId xmlns:a16="http://schemas.microsoft.com/office/drawing/2014/main" id="{6D38F275-9FFD-3482-6893-58915FD06EF5}"/>
              </a:ext>
            </a:extLst>
          </p:cNvPr>
          <p:cNvSpPr txBox="1"/>
          <p:nvPr/>
        </p:nvSpPr>
        <p:spPr>
          <a:xfrm>
            <a:off x="7522087" y="1670529"/>
            <a:ext cx="3831713" cy="2031325"/>
          </a:xfrm>
          <a:prstGeom prst="rect">
            <a:avLst/>
          </a:prstGeom>
          <a:noFill/>
        </p:spPr>
        <p:txBody>
          <a:bodyPr wrap="square" rtlCol="0">
            <a:spAutoFit/>
          </a:bodyPr>
          <a:lstStyle/>
          <a:p>
            <a:pPr algn="ctr"/>
            <a:r>
              <a:rPr lang="sv-SE" b="1" u="sng" dirty="0"/>
              <a:t>Gemensamma regler: </a:t>
            </a:r>
          </a:p>
          <a:p>
            <a:pPr algn="ctr"/>
            <a:endParaRPr lang="sv-SE" u="sng" dirty="0"/>
          </a:p>
          <a:p>
            <a:pPr algn="ctr"/>
            <a:r>
              <a:rPr lang="sv-SE" u="sng" dirty="0"/>
              <a:t>-</a:t>
            </a:r>
            <a:r>
              <a:rPr lang="sv-SE" b="1" dirty="0"/>
              <a:t> </a:t>
            </a:r>
            <a:r>
              <a:rPr lang="sv-SE" dirty="0"/>
              <a:t>Respektera samlingstider, VA I TID! </a:t>
            </a:r>
          </a:p>
          <a:p>
            <a:pPr algn="ctr"/>
            <a:r>
              <a:rPr lang="sv-SE" dirty="0"/>
              <a:t>- Inga mobiler framme från samling och tills vi säger hej då. </a:t>
            </a:r>
          </a:p>
          <a:p>
            <a:pPr algn="ctr"/>
            <a:r>
              <a:rPr lang="sv-SE" dirty="0"/>
              <a:t>- Respektera varann, stötta varann. </a:t>
            </a:r>
          </a:p>
          <a:p>
            <a:pPr algn="ctr"/>
            <a:endParaRPr lang="sv-SE" dirty="0"/>
          </a:p>
        </p:txBody>
      </p:sp>
    </p:spTree>
    <p:extLst>
      <p:ext uri="{BB962C8B-B14F-4D97-AF65-F5344CB8AC3E}">
        <p14:creationId xmlns:p14="http://schemas.microsoft.com/office/powerpoint/2010/main" val="205935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CCAD91-9D2F-5534-EF76-C4F0CCF1D9FE}"/>
              </a:ext>
            </a:extLst>
          </p:cNvPr>
          <p:cNvSpPr>
            <a:spLocks noGrp="1"/>
          </p:cNvSpPr>
          <p:nvPr>
            <p:ph type="title"/>
          </p:nvPr>
        </p:nvSpPr>
        <p:spPr>
          <a:xfrm>
            <a:off x="483637" y="203476"/>
            <a:ext cx="10515600" cy="1325563"/>
          </a:xfrm>
        </p:spPr>
        <p:txBody>
          <a:bodyPr/>
          <a:lstStyle/>
          <a:p>
            <a:r>
              <a:rPr lang="sv-SE" dirty="0"/>
              <a:t>Föreslagna cuper 2024, vi tycker vi ska åka på. </a:t>
            </a:r>
          </a:p>
        </p:txBody>
      </p:sp>
      <p:sp>
        <p:nvSpPr>
          <p:cNvPr id="4" name="textruta 3">
            <a:extLst>
              <a:ext uri="{FF2B5EF4-FFF2-40B4-BE49-F238E27FC236}">
                <a16:creationId xmlns:a16="http://schemas.microsoft.com/office/drawing/2014/main" id="{C99C0561-8766-87D7-055C-96C356D34BCF}"/>
              </a:ext>
            </a:extLst>
          </p:cNvPr>
          <p:cNvSpPr txBox="1"/>
          <p:nvPr/>
        </p:nvSpPr>
        <p:spPr>
          <a:xfrm>
            <a:off x="483637" y="2082601"/>
            <a:ext cx="5337110" cy="4139595"/>
          </a:xfrm>
          <a:prstGeom prst="rect">
            <a:avLst/>
          </a:prstGeom>
          <a:noFill/>
        </p:spPr>
        <p:txBody>
          <a:bodyPr wrap="square" rtlCol="0">
            <a:spAutoFit/>
          </a:bodyPr>
          <a:lstStyle/>
          <a:p>
            <a:r>
              <a:rPr lang="sv-SE" b="1" dirty="0"/>
              <a:t>Vi kommer som det ser ut att välja ut två cuper av dessa. Mycket hänger på ert eget engagemang. </a:t>
            </a:r>
          </a:p>
          <a:p>
            <a:endParaRPr lang="sv-SE" b="1" dirty="0"/>
          </a:p>
          <a:p>
            <a:endParaRPr lang="sv-SE" b="1" dirty="0"/>
          </a:p>
          <a:p>
            <a:r>
              <a:rPr lang="sv-SE" b="1" dirty="0"/>
              <a:t>Dalecarlia Cup Borlänge – 27-30 juni</a:t>
            </a:r>
          </a:p>
          <a:p>
            <a:r>
              <a:rPr lang="sv-SE" sz="1400" b="1" dirty="0"/>
              <a:t>Kostnad: cirka 3000kr/spelare</a:t>
            </a:r>
          </a:p>
          <a:p>
            <a:endParaRPr lang="sv-SE" b="1" dirty="0"/>
          </a:p>
          <a:p>
            <a:r>
              <a:rPr lang="sv-SE" b="1" dirty="0"/>
              <a:t>Dana cup, Hjörring Danmark – 22-27 juli</a:t>
            </a:r>
          </a:p>
          <a:p>
            <a:r>
              <a:rPr lang="sv-SE" sz="1400" b="1" dirty="0"/>
              <a:t>Kostnad: cirka 4500kr/spelare</a:t>
            </a:r>
          </a:p>
          <a:p>
            <a:endParaRPr lang="sv-SE" b="1" dirty="0"/>
          </a:p>
          <a:p>
            <a:r>
              <a:rPr lang="sv-SE" b="1" dirty="0" err="1"/>
              <a:t>Football</a:t>
            </a:r>
            <a:r>
              <a:rPr lang="sv-SE" b="1" dirty="0"/>
              <a:t> cup Barcelona – 19-20 oktober </a:t>
            </a:r>
          </a:p>
          <a:p>
            <a:r>
              <a:rPr lang="sv-SE" sz="1500" b="1" dirty="0"/>
              <a:t>Kostnad: cirka 8500kr/spelare</a:t>
            </a:r>
          </a:p>
          <a:p>
            <a:endParaRPr lang="sv-SE" b="1" dirty="0"/>
          </a:p>
          <a:p>
            <a:endParaRPr lang="sv-SE" b="1" dirty="0"/>
          </a:p>
          <a:p>
            <a:endParaRPr lang="sv-SE" b="1" dirty="0"/>
          </a:p>
        </p:txBody>
      </p:sp>
      <p:sp>
        <p:nvSpPr>
          <p:cNvPr id="5" name="textruta 4">
            <a:extLst>
              <a:ext uri="{FF2B5EF4-FFF2-40B4-BE49-F238E27FC236}">
                <a16:creationId xmlns:a16="http://schemas.microsoft.com/office/drawing/2014/main" id="{560A6282-CE6A-5ABA-1C51-55F15924A1D0}"/>
              </a:ext>
            </a:extLst>
          </p:cNvPr>
          <p:cNvSpPr txBox="1"/>
          <p:nvPr/>
        </p:nvSpPr>
        <p:spPr>
          <a:xfrm>
            <a:off x="6371255" y="2082601"/>
            <a:ext cx="5337110" cy="3693319"/>
          </a:xfrm>
          <a:prstGeom prst="rect">
            <a:avLst/>
          </a:prstGeom>
          <a:noFill/>
        </p:spPr>
        <p:txBody>
          <a:bodyPr wrap="square" rtlCol="0">
            <a:spAutoFit/>
          </a:bodyPr>
          <a:lstStyle/>
          <a:p>
            <a:r>
              <a:rPr lang="sv-SE" b="1" dirty="0"/>
              <a:t>Vi kommer att lyfta detta med föräldrarna på </a:t>
            </a:r>
            <a:r>
              <a:rPr lang="sv-SE" b="1" dirty="0" err="1"/>
              <a:t>föräldrarmötet</a:t>
            </a:r>
            <a:r>
              <a:rPr lang="sv-SE" b="1" dirty="0"/>
              <a:t> för det är viktigt att alla är medvetna om kostnader och eventuella engagemang till dessa cuper. </a:t>
            </a:r>
            <a:r>
              <a:rPr lang="sv-SE" b="1" dirty="0" err="1"/>
              <a:t>T.ex</a:t>
            </a:r>
            <a:r>
              <a:rPr lang="sv-SE" b="1" dirty="0"/>
              <a:t> med diverse försäljningar osv. </a:t>
            </a:r>
          </a:p>
          <a:p>
            <a:br>
              <a:rPr lang="sv-SE" b="1" dirty="0"/>
            </a:br>
            <a:r>
              <a:rPr lang="sv-SE" b="1" dirty="0"/>
              <a:t>FÖRSÄLJNINGAR!</a:t>
            </a:r>
          </a:p>
          <a:p>
            <a:endParaRPr lang="sv-SE" b="1" dirty="0"/>
          </a:p>
          <a:p>
            <a:r>
              <a:rPr lang="sv-SE" b="1" dirty="0"/>
              <a:t>- det kommer genomföras försäljningar för att minska kostnader/spelare likt F09 gjorde ifjol. </a:t>
            </a:r>
          </a:p>
          <a:p>
            <a:r>
              <a:rPr lang="sv-SE" b="1" dirty="0"/>
              <a:t>- Vill man betala hela summorna så varsågod, men möjligheten ska finnas att minska sina kostnader/spelare. </a:t>
            </a:r>
          </a:p>
          <a:p>
            <a:endParaRPr lang="sv-SE" b="1" dirty="0"/>
          </a:p>
        </p:txBody>
      </p:sp>
    </p:spTree>
    <p:extLst>
      <p:ext uri="{BB962C8B-B14F-4D97-AF65-F5344CB8AC3E}">
        <p14:creationId xmlns:p14="http://schemas.microsoft.com/office/powerpoint/2010/main" val="148697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ödande kant">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 2013 - 2022</Template>
  <TotalTime>775</TotalTime>
  <Words>1336</Words>
  <Application>Microsoft Office PowerPoint</Application>
  <PresentationFormat>Bredbild</PresentationFormat>
  <Paragraphs>179</Paragraphs>
  <Slides>12</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12</vt:i4>
      </vt:variant>
    </vt:vector>
  </HeadingPairs>
  <TitlesOfParts>
    <vt:vector size="16" baseType="lpstr">
      <vt:lpstr>Arial</vt:lpstr>
      <vt:lpstr>Calibri</vt:lpstr>
      <vt:lpstr>Calibri Light</vt:lpstr>
      <vt:lpstr>Office-tema</vt:lpstr>
      <vt:lpstr>IK Viljan F15-17 </vt:lpstr>
      <vt:lpstr>FRÅGELÅDAN 2024</vt:lpstr>
      <vt:lpstr>Agenda för mötet</vt:lpstr>
      <vt:lpstr>Ledarstaben 2023</vt:lpstr>
      <vt:lpstr>Säsongen 2024</vt:lpstr>
      <vt:lpstr>Träningstider &amp; Träningsmatcher</vt:lpstr>
      <vt:lpstr>Fokusområden 2024 </vt:lpstr>
      <vt:lpstr>Förväntningar: </vt:lpstr>
      <vt:lpstr>Föreslagna cuper 2024, vi tycker vi ska åka på. </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 Viljan F-09</dc:title>
  <dc:creator>Robin Rosenstam</dc:creator>
  <cp:lastModifiedBy>Robin Rosenstam</cp:lastModifiedBy>
  <cp:revision>3</cp:revision>
  <dcterms:created xsi:type="dcterms:W3CDTF">2023-02-14T16:55:39Z</dcterms:created>
  <dcterms:modified xsi:type="dcterms:W3CDTF">2024-02-16T10:30:21Z</dcterms:modified>
</cp:coreProperties>
</file>